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66" r:id="rId3"/>
    <p:sldId id="267" r:id="rId4"/>
    <p:sldId id="268" r:id="rId5"/>
    <p:sldId id="269" r:id="rId6"/>
    <p:sldId id="270" r:id="rId7"/>
    <p:sldId id="27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50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7E813C5-4D1D-49FC-98A8-51CB06FACD1B}" type="datetimeFigureOut">
              <a:rPr lang="en-US" smtClean="0"/>
              <a:t>9/25/2017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765E4E-CADA-46D0-B15C-C886F9D67CF9}" type="slidenum">
              <a:rPr lang="en-US" smtClean="0"/>
              <a:t>‹#›</a:t>
            </a:fld>
            <a:endParaRPr lang="en-US"/>
          </a:p>
        </p:txBody>
      </p:sp>
    </p:spTree>
    <p:extLst>
      <p:ext uri="{BB962C8B-B14F-4D97-AF65-F5344CB8AC3E}">
        <p14:creationId xmlns:p14="http://schemas.microsoft.com/office/powerpoint/2010/main" val="1894652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CA1ADF-61A6-4D16-BA4F-BB30C740AA6B}" type="datetimeFigureOut">
              <a:rPr lang="en-US" smtClean="0"/>
              <a:t>9/25/2017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C2065E-8018-416B-A1F8-91B31D11E941}" type="slidenum">
              <a:rPr lang="en-US" smtClean="0"/>
              <a:t>‹#›</a:t>
            </a:fld>
            <a:endParaRPr lang="en-US" dirty="0"/>
          </a:p>
        </p:txBody>
      </p:sp>
    </p:spTree>
    <p:extLst>
      <p:ext uri="{BB962C8B-B14F-4D97-AF65-F5344CB8AC3E}">
        <p14:creationId xmlns:p14="http://schemas.microsoft.com/office/powerpoint/2010/main" val="800351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476A984-6B5E-43C6-93A5-065C221C6072}" type="datetimeFigureOut">
              <a:rPr lang="en-US" smtClean="0"/>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E29000-3401-4AF6-A041-072ED6D5714A}"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76A984-6B5E-43C6-93A5-065C221C6072}" type="datetimeFigureOut">
              <a:rPr lang="en-US" smtClean="0"/>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E29000-3401-4AF6-A041-072ED6D5714A}"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76A984-6B5E-43C6-93A5-065C221C6072}" type="datetimeFigureOut">
              <a:rPr lang="en-US" smtClean="0"/>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E29000-3401-4AF6-A041-072ED6D5714A}"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76A984-6B5E-43C6-93A5-065C221C6072}" type="datetimeFigureOut">
              <a:rPr lang="en-US" smtClean="0"/>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E29000-3401-4AF6-A041-072ED6D5714A}"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76A984-6B5E-43C6-93A5-065C221C6072}" type="datetimeFigureOut">
              <a:rPr lang="en-US" smtClean="0"/>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E29000-3401-4AF6-A041-072ED6D5714A}"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76A984-6B5E-43C6-93A5-065C221C6072}" type="datetimeFigureOut">
              <a:rPr lang="en-US" smtClean="0"/>
              <a:t>9/25/2017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E29000-3401-4AF6-A041-072ED6D5714A}"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76A984-6B5E-43C6-93A5-065C221C6072}" type="datetimeFigureOut">
              <a:rPr lang="en-US" smtClean="0"/>
              <a:t>9/25/2017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E29000-3401-4AF6-A041-072ED6D5714A}"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76A984-6B5E-43C6-93A5-065C221C6072}" type="datetimeFigureOut">
              <a:rPr lang="en-US" smtClean="0"/>
              <a:t>9/25/2017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E29000-3401-4AF6-A041-072ED6D5714A}"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76A984-6B5E-43C6-93A5-065C221C6072}" type="datetimeFigureOut">
              <a:rPr lang="en-US" smtClean="0"/>
              <a:t>9/25/2017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E29000-3401-4AF6-A041-072ED6D5714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76A984-6B5E-43C6-93A5-065C221C6072}" type="datetimeFigureOut">
              <a:rPr lang="en-US" smtClean="0"/>
              <a:t>9/25/2017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E29000-3401-4AF6-A041-072ED6D5714A}"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476A984-6B5E-43C6-93A5-065C221C6072}" type="datetimeFigureOut">
              <a:rPr lang="en-US" smtClean="0"/>
              <a:t>9/25/2017</a:t>
            </a:fld>
            <a:endParaRPr lang="en-US" dirty="0"/>
          </a:p>
        </p:txBody>
      </p:sp>
      <p:sp>
        <p:nvSpPr>
          <p:cNvPr id="9" name="Slide Number Placeholder 8"/>
          <p:cNvSpPr>
            <a:spLocks noGrp="1"/>
          </p:cNvSpPr>
          <p:nvPr>
            <p:ph type="sldNum" sz="quarter" idx="11"/>
          </p:nvPr>
        </p:nvSpPr>
        <p:spPr/>
        <p:txBody>
          <a:bodyPr/>
          <a:lstStyle/>
          <a:p>
            <a:fld id="{71E29000-3401-4AF6-A041-072ED6D5714A}"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1E29000-3401-4AF6-A041-072ED6D5714A}"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476A984-6B5E-43C6-93A5-065C221C6072}" type="datetimeFigureOut">
              <a:rPr lang="en-US" smtClean="0"/>
              <a:t>9/25/2017</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600200"/>
            <a:ext cx="7848600" cy="990600"/>
          </a:xfrm>
        </p:spPr>
        <p:txBody>
          <a:bodyPr>
            <a:normAutofit fontScale="90000"/>
          </a:bodyPr>
          <a:lstStyle/>
          <a:p>
            <a:pPr algn="ctr"/>
            <a:r>
              <a:rPr lang="en-US" sz="8000" b="1" dirty="0" smtClean="0"/>
              <a:t>Control Award</a:t>
            </a:r>
            <a:endParaRPr lang="en-US" sz="8000" b="1" dirty="0"/>
          </a:p>
        </p:txBody>
      </p:sp>
      <p:sp>
        <p:nvSpPr>
          <p:cNvPr id="3" name="TextBox 2"/>
          <p:cNvSpPr txBox="1"/>
          <p:nvPr/>
        </p:nvSpPr>
        <p:spPr>
          <a:xfrm>
            <a:off x="228600" y="3048000"/>
            <a:ext cx="8001000" cy="2246769"/>
          </a:xfrm>
          <a:prstGeom prst="rect">
            <a:avLst/>
          </a:prstGeom>
          <a:noFill/>
        </p:spPr>
        <p:txBody>
          <a:bodyPr wrap="square" rtlCol="0">
            <a:spAutoFit/>
          </a:bodyPr>
          <a:lstStyle/>
          <a:p>
            <a:r>
              <a:rPr lang="en-US" sz="2800" dirty="0" smtClean="0"/>
              <a:t>This award is </a:t>
            </a:r>
            <a:r>
              <a:rPr lang="en-US" sz="2800" dirty="0"/>
              <a:t>given to the Team that demonstrates innovate thinking in the control system to solve game challenges such as autonomous operation, enhancing mechanical systems with intelligent control, or using sensors to achieve better results on the field.”</a:t>
            </a:r>
          </a:p>
        </p:txBody>
      </p:sp>
    </p:spTree>
    <p:extLst>
      <p:ext uri="{BB962C8B-B14F-4D97-AF65-F5344CB8AC3E}">
        <p14:creationId xmlns:p14="http://schemas.microsoft.com/office/powerpoint/2010/main" val="53392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001000" cy="4800600"/>
          </a:xfrm>
        </p:spPr>
        <p:txBody>
          <a:bodyPr>
            <a:normAutofit/>
          </a:bodyPr>
          <a:lstStyle/>
          <a:p>
            <a:pPr marL="114300" indent="0">
              <a:spcBef>
                <a:spcPts val="1200"/>
              </a:spcBef>
              <a:buNone/>
            </a:pPr>
            <a:r>
              <a:rPr lang="en-US" dirty="0" smtClean="0"/>
              <a:t>Manual </a:t>
            </a:r>
            <a:r>
              <a:rPr lang="en-US" dirty="0"/>
              <a:t>1 – Section 4.6.2, “… Robots are required to pass Robot and Field inspections before being cleared to compete.”</a:t>
            </a:r>
          </a:p>
          <a:p>
            <a:pPr>
              <a:spcBef>
                <a:spcPts val="1200"/>
              </a:spcBef>
            </a:pPr>
            <a:r>
              <a:rPr lang="en-US" sz="2000" dirty="0" smtClean="0"/>
              <a:t>Manual </a:t>
            </a:r>
            <a:r>
              <a:rPr lang="en-US" sz="2000" dirty="0"/>
              <a:t>1 – Appendix B, Robot Inspection Checklist</a:t>
            </a:r>
          </a:p>
          <a:p>
            <a:pPr>
              <a:spcBef>
                <a:spcPts val="1200"/>
              </a:spcBef>
            </a:pPr>
            <a:r>
              <a:rPr lang="en-US" sz="2000" dirty="0" smtClean="0"/>
              <a:t>Manual </a:t>
            </a:r>
            <a:r>
              <a:rPr lang="en-US" sz="2000" dirty="0"/>
              <a:t>1 – Appendix C, Field Inspection </a:t>
            </a:r>
            <a:r>
              <a:rPr lang="en-US" sz="2000" dirty="0" smtClean="0"/>
              <a:t>Checklist</a:t>
            </a:r>
            <a:endParaRPr lang="en-US" sz="3200" dirty="0" smtClean="0"/>
          </a:p>
        </p:txBody>
      </p:sp>
      <p:sp>
        <p:nvSpPr>
          <p:cNvPr id="4" name="Title 1"/>
          <p:cNvSpPr txBox="1">
            <a:spLocks/>
          </p:cNvSpPr>
          <p:nvPr/>
        </p:nvSpPr>
        <p:spPr>
          <a:xfrm>
            <a:off x="304800" y="274638"/>
            <a:ext cx="7772400" cy="7921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4400" dirty="0" smtClean="0"/>
              <a:t>Inspection</a:t>
            </a:r>
            <a:endParaRPr lang="en-US" sz="4400" dirty="0"/>
          </a:p>
        </p:txBody>
      </p:sp>
    </p:spTree>
    <p:extLst>
      <p:ext uri="{BB962C8B-B14F-4D97-AF65-F5344CB8AC3E}">
        <p14:creationId xmlns:p14="http://schemas.microsoft.com/office/powerpoint/2010/main" val="14065974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001000" cy="4800600"/>
          </a:xfrm>
        </p:spPr>
        <p:txBody>
          <a:bodyPr>
            <a:noAutofit/>
          </a:bodyPr>
          <a:lstStyle/>
          <a:p>
            <a:pPr marL="114300" indent="0">
              <a:spcBef>
                <a:spcPts val="1200"/>
              </a:spcBef>
              <a:buNone/>
            </a:pPr>
            <a:r>
              <a:rPr lang="en-US" dirty="0" smtClean="0"/>
              <a:t>Manual </a:t>
            </a:r>
            <a:r>
              <a:rPr lang="en-US" dirty="0"/>
              <a:t>1 – Section 7.3.5 and 7.5.7, “The </a:t>
            </a:r>
            <a:r>
              <a:rPr lang="en-US" dirty="0" smtClean="0"/>
              <a:t>Engineering </a:t>
            </a:r>
            <a:r>
              <a:rPr lang="en-US" dirty="0"/>
              <a:t>Notebook must include an Engineering Section that documents the control </a:t>
            </a:r>
            <a:r>
              <a:rPr lang="en-US" dirty="0" smtClean="0"/>
              <a:t>components.</a:t>
            </a:r>
          </a:p>
          <a:p>
            <a:pPr>
              <a:spcBef>
                <a:spcPts val="600"/>
              </a:spcBef>
            </a:pPr>
            <a:r>
              <a:rPr lang="en-US" sz="2000" dirty="0" smtClean="0"/>
              <a:t>Computer </a:t>
            </a:r>
            <a:r>
              <a:rPr lang="en-US" sz="2000" dirty="0"/>
              <a:t>System </a:t>
            </a:r>
            <a:r>
              <a:rPr lang="en-US" sz="2000" dirty="0" smtClean="0"/>
              <a:t>Overview</a:t>
            </a:r>
          </a:p>
          <a:p>
            <a:pPr lvl="1">
              <a:spcBef>
                <a:spcPts val="600"/>
              </a:spcBef>
            </a:pPr>
            <a:r>
              <a:rPr lang="en-US" sz="1800" dirty="0" smtClean="0"/>
              <a:t>Hardware</a:t>
            </a:r>
          </a:p>
          <a:p>
            <a:pPr lvl="1">
              <a:spcBef>
                <a:spcPts val="600"/>
              </a:spcBef>
            </a:pPr>
            <a:r>
              <a:rPr lang="en-US" sz="1800" dirty="0" smtClean="0"/>
              <a:t>Software</a:t>
            </a:r>
            <a:endParaRPr lang="en-US" sz="1800" dirty="0" smtClean="0"/>
          </a:p>
          <a:p>
            <a:pPr>
              <a:spcBef>
                <a:spcPts val="600"/>
              </a:spcBef>
            </a:pPr>
            <a:r>
              <a:rPr lang="en-US" sz="2000" dirty="0" smtClean="0"/>
              <a:t>Computer </a:t>
            </a:r>
            <a:r>
              <a:rPr lang="en-US" sz="2000" dirty="0"/>
              <a:t>System Configuration </a:t>
            </a:r>
            <a:r>
              <a:rPr lang="en-US" sz="2000" dirty="0" smtClean="0"/>
              <a:t>Specification</a:t>
            </a:r>
          </a:p>
          <a:p>
            <a:pPr lvl="1">
              <a:spcBef>
                <a:spcPts val="600"/>
              </a:spcBef>
            </a:pPr>
            <a:r>
              <a:rPr lang="en-US" dirty="0" smtClean="0"/>
              <a:t>Autonomous </a:t>
            </a:r>
            <a:r>
              <a:rPr lang="en-US" dirty="0"/>
              <a:t>and </a:t>
            </a:r>
            <a:r>
              <a:rPr lang="en-US" dirty="0" err="1"/>
              <a:t>Teleop</a:t>
            </a:r>
            <a:r>
              <a:rPr lang="en-US" dirty="0"/>
              <a:t> </a:t>
            </a:r>
            <a:r>
              <a:rPr lang="en-US" dirty="0" err="1" smtClean="0"/>
              <a:t>OpModes</a:t>
            </a:r>
            <a:r>
              <a:rPr lang="en-US" dirty="0" smtClean="0"/>
              <a:t> Listing</a:t>
            </a:r>
            <a:endParaRPr lang="en-US" dirty="0"/>
          </a:p>
          <a:p>
            <a:pPr lvl="1">
              <a:spcBef>
                <a:spcPts val="600"/>
              </a:spcBef>
            </a:pPr>
            <a:r>
              <a:rPr lang="en-US" dirty="0" smtClean="0"/>
              <a:t>Classes and Objects Listing</a:t>
            </a:r>
            <a:endParaRPr lang="en-US" dirty="0"/>
          </a:p>
          <a:p>
            <a:pPr lvl="1">
              <a:spcBef>
                <a:spcPts val="600"/>
              </a:spcBef>
            </a:pPr>
            <a:r>
              <a:rPr lang="en-US" dirty="0"/>
              <a:t>Control </a:t>
            </a:r>
            <a:r>
              <a:rPr lang="en-US" dirty="0" smtClean="0"/>
              <a:t>Modules </a:t>
            </a:r>
            <a:r>
              <a:rPr lang="en-US" dirty="0" smtClean="0"/>
              <a:t>Listing (</a:t>
            </a:r>
            <a:r>
              <a:rPr lang="en-US" dirty="0" err="1" smtClean="0"/>
              <a:t>e.g</a:t>
            </a:r>
            <a:r>
              <a:rPr lang="en-US" dirty="0" smtClean="0"/>
              <a:t>, </a:t>
            </a:r>
            <a:r>
              <a:rPr lang="en-US" dirty="0" smtClean="0"/>
              <a:t>MR </a:t>
            </a:r>
            <a:r>
              <a:rPr lang="en-US" dirty="0" smtClean="0"/>
              <a:t>Servo Controller)</a:t>
            </a:r>
            <a:endParaRPr lang="en-US" dirty="0"/>
          </a:p>
          <a:p>
            <a:pPr lvl="1">
              <a:spcBef>
                <a:spcPts val="600"/>
              </a:spcBef>
            </a:pPr>
            <a:r>
              <a:rPr lang="en-US" dirty="0" err="1"/>
              <a:t>Input/Output</a:t>
            </a:r>
            <a:r>
              <a:rPr lang="en-US" dirty="0"/>
              <a:t> </a:t>
            </a:r>
            <a:r>
              <a:rPr lang="en-US" dirty="0" smtClean="0"/>
              <a:t>(I/O) Components</a:t>
            </a:r>
          </a:p>
          <a:p>
            <a:pPr lvl="2">
              <a:spcBef>
                <a:spcPts val="600"/>
              </a:spcBef>
            </a:pPr>
            <a:r>
              <a:rPr lang="en-US" dirty="0" smtClean="0"/>
              <a:t>Motors, Servos, Sensors (</a:t>
            </a:r>
            <a:r>
              <a:rPr lang="en-US" sz="1400" dirty="0" smtClean="0"/>
              <a:t>encoder,  color, distance, IR, range, compass, etc.</a:t>
            </a:r>
            <a:r>
              <a:rPr lang="en-US" dirty="0" smtClean="0"/>
              <a:t>)</a:t>
            </a:r>
          </a:p>
          <a:p>
            <a:pPr lvl="2">
              <a:spcBef>
                <a:spcPts val="600"/>
              </a:spcBef>
            </a:pPr>
            <a:r>
              <a:rPr lang="en-US" dirty="0" smtClean="0"/>
              <a:t>Identify component name, location, part number, manufacturer, range</a:t>
            </a:r>
            <a:endParaRPr lang="en-US" dirty="0"/>
          </a:p>
          <a:p>
            <a:pPr lvl="1">
              <a:spcBef>
                <a:spcPts val="600"/>
              </a:spcBef>
            </a:pPr>
            <a:r>
              <a:rPr lang="en-US" dirty="0" smtClean="0"/>
              <a:t>Gamepad Configuration/Map</a:t>
            </a:r>
            <a:endParaRPr lang="en-US" dirty="0"/>
          </a:p>
        </p:txBody>
      </p:sp>
      <p:sp>
        <p:nvSpPr>
          <p:cNvPr id="4" name="Title 1"/>
          <p:cNvSpPr txBox="1">
            <a:spLocks/>
          </p:cNvSpPr>
          <p:nvPr/>
        </p:nvSpPr>
        <p:spPr>
          <a:xfrm>
            <a:off x="228600" y="274638"/>
            <a:ext cx="7848600" cy="7921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4400" dirty="0" smtClean="0"/>
              <a:t>Documentation</a:t>
            </a:r>
            <a:endParaRPr lang="en-US" sz="4400" dirty="0"/>
          </a:p>
        </p:txBody>
      </p:sp>
    </p:spTree>
    <p:extLst>
      <p:ext uri="{BB962C8B-B14F-4D97-AF65-F5344CB8AC3E}">
        <p14:creationId xmlns:p14="http://schemas.microsoft.com/office/powerpoint/2010/main" val="3224251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001000" cy="4800600"/>
          </a:xfrm>
        </p:spPr>
        <p:txBody>
          <a:bodyPr>
            <a:noAutofit/>
          </a:bodyPr>
          <a:lstStyle/>
          <a:p>
            <a:pPr marL="114300" indent="0">
              <a:spcBef>
                <a:spcPts val="1200"/>
              </a:spcBef>
              <a:buNone/>
            </a:pPr>
            <a:r>
              <a:rPr lang="en-US" dirty="0" smtClean="0"/>
              <a:t>Manual </a:t>
            </a:r>
            <a:r>
              <a:rPr lang="en-US" dirty="0"/>
              <a:t>1 – Section 7.5.7, “The Team’s Engineering Notebook must contain details about the implementation of the software, sensors, and mechanical control.”</a:t>
            </a:r>
          </a:p>
          <a:p>
            <a:pPr>
              <a:spcBef>
                <a:spcPts val="1200"/>
              </a:spcBef>
            </a:pPr>
            <a:r>
              <a:rPr lang="en-US" sz="2400" dirty="0" smtClean="0"/>
              <a:t>Computer </a:t>
            </a:r>
            <a:r>
              <a:rPr lang="en-US" sz="2400" dirty="0"/>
              <a:t>System Design Specification</a:t>
            </a:r>
          </a:p>
          <a:p>
            <a:pPr lvl="1">
              <a:spcBef>
                <a:spcPts val="1200"/>
              </a:spcBef>
            </a:pPr>
            <a:r>
              <a:rPr lang="en-US" dirty="0" smtClean="0"/>
              <a:t>Flow Charts and </a:t>
            </a:r>
            <a:r>
              <a:rPr lang="en-US" dirty="0" smtClean="0"/>
              <a:t>Field Map</a:t>
            </a:r>
            <a:endParaRPr lang="en-US" dirty="0"/>
          </a:p>
          <a:p>
            <a:pPr lvl="1">
              <a:spcBef>
                <a:spcPts val="1200"/>
              </a:spcBef>
            </a:pPr>
            <a:r>
              <a:rPr lang="en-US" dirty="0" smtClean="0"/>
              <a:t>Algorithms </a:t>
            </a:r>
            <a:r>
              <a:rPr lang="en-US" dirty="0" smtClean="0"/>
              <a:t>(list algorithms and </a:t>
            </a:r>
            <a:r>
              <a:rPr lang="en-US" dirty="0"/>
              <a:t>describe their purpose and </a:t>
            </a:r>
            <a:r>
              <a:rPr lang="en-US" dirty="0" smtClean="0"/>
              <a:t>design</a:t>
            </a:r>
          </a:p>
          <a:p>
            <a:pPr lvl="1">
              <a:spcBef>
                <a:spcPts val="1200"/>
              </a:spcBef>
            </a:pPr>
            <a:r>
              <a:rPr lang="en-US" dirty="0" smtClean="0"/>
              <a:t>Other software elements that make your design </a:t>
            </a:r>
            <a:r>
              <a:rPr lang="en-US" dirty="0" smtClean="0"/>
              <a:t>special (e.g., methods, interfaces)</a:t>
            </a:r>
            <a:endParaRPr lang="en-US" dirty="0"/>
          </a:p>
        </p:txBody>
      </p:sp>
      <p:sp>
        <p:nvSpPr>
          <p:cNvPr id="4" name="Title 1"/>
          <p:cNvSpPr txBox="1">
            <a:spLocks/>
          </p:cNvSpPr>
          <p:nvPr/>
        </p:nvSpPr>
        <p:spPr>
          <a:xfrm>
            <a:off x="228600" y="274638"/>
            <a:ext cx="7848600" cy="7921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4400" dirty="0" smtClean="0"/>
              <a:t>Documentation</a:t>
            </a:r>
            <a:endParaRPr lang="en-US" sz="4400" dirty="0"/>
          </a:p>
        </p:txBody>
      </p:sp>
    </p:spTree>
    <p:extLst>
      <p:ext uri="{BB962C8B-B14F-4D97-AF65-F5344CB8AC3E}">
        <p14:creationId xmlns:p14="http://schemas.microsoft.com/office/powerpoint/2010/main" val="2424564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001000" cy="5257800"/>
          </a:xfrm>
        </p:spPr>
        <p:txBody>
          <a:bodyPr>
            <a:noAutofit/>
          </a:bodyPr>
          <a:lstStyle/>
          <a:p>
            <a:pPr marL="114300" indent="0">
              <a:spcBef>
                <a:spcPts val="1200"/>
              </a:spcBef>
              <a:buNone/>
            </a:pPr>
            <a:r>
              <a:rPr lang="en-US" dirty="0" smtClean="0"/>
              <a:t>Manual </a:t>
            </a:r>
            <a:r>
              <a:rPr lang="en-US" dirty="0"/>
              <a:t>1 – Section 7.5.7, “Team must apply for the Control Award by filling out the Control Award </a:t>
            </a:r>
            <a:r>
              <a:rPr lang="en-US" dirty="0" smtClean="0"/>
              <a:t>Submission Form …”</a:t>
            </a:r>
          </a:p>
          <a:p>
            <a:pPr marL="114300" indent="0">
              <a:spcBef>
                <a:spcPts val="1200"/>
              </a:spcBef>
              <a:buNone/>
            </a:pPr>
            <a:r>
              <a:rPr lang="en-US" dirty="0" smtClean="0"/>
              <a:t>Form content includes:</a:t>
            </a:r>
          </a:p>
          <a:p>
            <a:pPr>
              <a:spcBef>
                <a:spcPts val="1200"/>
              </a:spcBef>
            </a:pPr>
            <a:r>
              <a:rPr lang="en-US" dirty="0"/>
              <a:t>Autonomous </a:t>
            </a:r>
            <a:r>
              <a:rPr lang="en-US" dirty="0" smtClean="0"/>
              <a:t>objectives</a:t>
            </a:r>
            <a:endParaRPr lang="en-US" dirty="0"/>
          </a:p>
          <a:p>
            <a:pPr>
              <a:spcBef>
                <a:spcPts val="1200"/>
              </a:spcBef>
            </a:pPr>
            <a:r>
              <a:rPr lang="en-US" dirty="0"/>
              <a:t>Sensors </a:t>
            </a:r>
            <a:r>
              <a:rPr lang="en-US" dirty="0" smtClean="0"/>
              <a:t>used</a:t>
            </a:r>
            <a:endParaRPr lang="en-US" dirty="0"/>
          </a:p>
          <a:p>
            <a:pPr>
              <a:spcBef>
                <a:spcPts val="1200"/>
              </a:spcBef>
            </a:pPr>
            <a:r>
              <a:rPr lang="en-US" dirty="0"/>
              <a:t>Key </a:t>
            </a:r>
            <a:r>
              <a:rPr lang="en-US" dirty="0" smtClean="0"/>
              <a:t>algorithms</a:t>
            </a:r>
            <a:endParaRPr lang="en-US" dirty="0"/>
          </a:p>
          <a:p>
            <a:pPr>
              <a:spcBef>
                <a:spcPts val="1200"/>
              </a:spcBef>
            </a:pPr>
            <a:r>
              <a:rPr lang="en-US" dirty="0"/>
              <a:t>Driver controlled </a:t>
            </a:r>
            <a:r>
              <a:rPr lang="en-US" dirty="0" smtClean="0"/>
              <a:t>enhancements</a:t>
            </a:r>
            <a:endParaRPr lang="en-US" dirty="0"/>
          </a:p>
          <a:p>
            <a:pPr>
              <a:spcBef>
                <a:spcPts val="1200"/>
              </a:spcBef>
            </a:pPr>
            <a:r>
              <a:rPr lang="en-US" dirty="0"/>
              <a:t>Engineering notebook </a:t>
            </a:r>
            <a:r>
              <a:rPr lang="en-US" dirty="0" smtClean="0"/>
              <a:t>references</a:t>
            </a:r>
            <a:endParaRPr lang="en-US" dirty="0"/>
          </a:p>
          <a:p>
            <a:pPr>
              <a:spcBef>
                <a:spcPts val="1200"/>
              </a:spcBef>
            </a:pPr>
            <a:r>
              <a:rPr lang="en-US" dirty="0"/>
              <a:t>Autonomous program </a:t>
            </a:r>
            <a:r>
              <a:rPr lang="en-US" dirty="0" smtClean="0"/>
              <a:t>diagrams</a:t>
            </a:r>
          </a:p>
          <a:p>
            <a:pPr>
              <a:spcBef>
                <a:spcPts val="1200"/>
              </a:spcBef>
            </a:pPr>
            <a:r>
              <a:rPr lang="en-US" dirty="0" smtClean="0"/>
              <a:t>Field Progression Map</a:t>
            </a:r>
          </a:p>
          <a:p>
            <a:pPr>
              <a:spcBef>
                <a:spcPts val="1200"/>
              </a:spcBef>
            </a:pPr>
            <a:r>
              <a:rPr lang="en-US" dirty="0" smtClean="0">
                <a:solidFill>
                  <a:srgbClr val="FF0000"/>
                </a:solidFill>
              </a:rPr>
              <a:t>Software Printout</a:t>
            </a:r>
          </a:p>
        </p:txBody>
      </p:sp>
      <p:sp>
        <p:nvSpPr>
          <p:cNvPr id="4" name="Title 1"/>
          <p:cNvSpPr txBox="1">
            <a:spLocks/>
          </p:cNvSpPr>
          <p:nvPr/>
        </p:nvSpPr>
        <p:spPr>
          <a:xfrm>
            <a:off x="228600" y="274638"/>
            <a:ext cx="7848600" cy="7921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4400" dirty="0" smtClean="0"/>
              <a:t>Control Award Submission Form</a:t>
            </a:r>
            <a:endParaRPr lang="en-US" sz="4400" dirty="0"/>
          </a:p>
        </p:txBody>
      </p:sp>
    </p:spTree>
    <p:extLst>
      <p:ext uri="{BB962C8B-B14F-4D97-AF65-F5344CB8AC3E}">
        <p14:creationId xmlns:p14="http://schemas.microsoft.com/office/powerpoint/2010/main" val="149490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001000" cy="4800600"/>
          </a:xfrm>
        </p:spPr>
        <p:txBody>
          <a:bodyPr>
            <a:noAutofit/>
          </a:bodyPr>
          <a:lstStyle/>
          <a:p>
            <a:pPr>
              <a:spcBef>
                <a:spcPts val="1200"/>
              </a:spcBef>
            </a:pPr>
            <a:r>
              <a:rPr lang="en-US" dirty="0" smtClean="0"/>
              <a:t>Document </a:t>
            </a:r>
            <a:r>
              <a:rPr lang="en-US" dirty="0"/>
              <a:t>the computer system </a:t>
            </a:r>
            <a:r>
              <a:rPr lang="en-US" dirty="0" smtClean="0"/>
              <a:t>overview, </a:t>
            </a:r>
            <a:r>
              <a:rPr lang="en-US" dirty="0"/>
              <a:t>configuration, and </a:t>
            </a:r>
            <a:r>
              <a:rPr lang="en-US" dirty="0" smtClean="0"/>
              <a:t>design in the Notebook.</a:t>
            </a:r>
            <a:endParaRPr lang="en-US" dirty="0"/>
          </a:p>
          <a:p>
            <a:pPr>
              <a:spcBef>
                <a:spcPts val="1200"/>
              </a:spcBef>
            </a:pPr>
            <a:r>
              <a:rPr lang="en-US" dirty="0" smtClean="0"/>
              <a:t>Robot </a:t>
            </a:r>
            <a:r>
              <a:rPr lang="en-US" dirty="0"/>
              <a:t>needs to employ advanced software techniques and algorithms</a:t>
            </a:r>
          </a:p>
          <a:p>
            <a:pPr>
              <a:spcBef>
                <a:spcPts val="1200"/>
              </a:spcBef>
            </a:pPr>
            <a:r>
              <a:rPr lang="en-US" dirty="0" smtClean="0"/>
              <a:t>Remove </a:t>
            </a:r>
            <a:r>
              <a:rPr lang="en-US" dirty="0"/>
              <a:t>dead code</a:t>
            </a:r>
          </a:p>
          <a:p>
            <a:pPr>
              <a:spcBef>
                <a:spcPts val="1200"/>
              </a:spcBef>
            </a:pPr>
            <a:r>
              <a:rPr lang="en-US" dirty="0" smtClean="0"/>
              <a:t>Use comments liberally</a:t>
            </a:r>
            <a:endParaRPr lang="en-US" dirty="0"/>
          </a:p>
          <a:p>
            <a:pPr>
              <a:spcBef>
                <a:spcPts val="1200"/>
              </a:spcBef>
            </a:pPr>
            <a:r>
              <a:rPr lang="en-US" dirty="0" smtClean="0"/>
              <a:t>Robot </a:t>
            </a:r>
            <a:r>
              <a:rPr lang="en-US" dirty="0"/>
              <a:t>must operate reliably</a:t>
            </a:r>
          </a:p>
          <a:p>
            <a:pPr>
              <a:spcBef>
                <a:spcPts val="1200"/>
              </a:spcBef>
            </a:pPr>
            <a:r>
              <a:rPr lang="en-US" dirty="0" smtClean="0"/>
              <a:t>Type </a:t>
            </a:r>
            <a:r>
              <a:rPr lang="en-US" dirty="0"/>
              <a:t>up the Control Award </a:t>
            </a:r>
            <a:r>
              <a:rPr lang="en-US" dirty="0" smtClean="0"/>
              <a:t>Submission</a:t>
            </a:r>
            <a:endParaRPr lang="en-US" dirty="0"/>
          </a:p>
        </p:txBody>
      </p:sp>
      <p:sp>
        <p:nvSpPr>
          <p:cNvPr id="4" name="Title 1"/>
          <p:cNvSpPr txBox="1">
            <a:spLocks/>
          </p:cNvSpPr>
          <p:nvPr/>
        </p:nvSpPr>
        <p:spPr>
          <a:xfrm>
            <a:off x="228600" y="274638"/>
            <a:ext cx="7848600" cy="7921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4400" dirty="0" smtClean="0"/>
              <a:t>Advice</a:t>
            </a:r>
            <a:endParaRPr lang="en-US" sz="4400" dirty="0"/>
          </a:p>
        </p:txBody>
      </p:sp>
    </p:spTree>
    <p:extLst>
      <p:ext uri="{BB962C8B-B14F-4D97-AF65-F5344CB8AC3E}">
        <p14:creationId xmlns:p14="http://schemas.microsoft.com/office/powerpoint/2010/main" val="779417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001000" cy="4800600"/>
          </a:xfrm>
        </p:spPr>
        <p:txBody>
          <a:bodyPr>
            <a:noAutofit/>
          </a:bodyPr>
          <a:lstStyle/>
          <a:p>
            <a:pPr>
              <a:spcBef>
                <a:spcPts val="1200"/>
              </a:spcBef>
            </a:pPr>
            <a:r>
              <a:rPr lang="en-US" dirty="0" smtClean="0"/>
              <a:t>Stay </a:t>
            </a:r>
            <a:r>
              <a:rPr lang="en-US" dirty="0"/>
              <a:t>professional</a:t>
            </a:r>
          </a:p>
          <a:p>
            <a:pPr lvl="1">
              <a:spcBef>
                <a:spcPts val="1200"/>
              </a:spcBef>
            </a:pPr>
            <a:r>
              <a:rPr lang="en-US" sz="2200" dirty="0" smtClean="0"/>
              <a:t>Work </a:t>
            </a:r>
            <a:r>
              <a:rPr lang="en-US" sz="2200" dirty="0"/>
              <a:t>as a team</a:t>
            </a:r>
          </a:p>
          <a:p>
            <a:pPr lvl="2">
              <a:spcBef>
                <a:spcPts val="1200"/>
              </a:spcBef>
            </a:pPr>
            <a:r>
              <a:rPr lang="en-US" sz="2200" dirty="0" smtClean="0"/>
              <a:t>Take </a:t>
            </a:r>
            <a:r>
              <a:rPr lang="en-US" sz="2200" dirty="0"/>
              <a:t>turns speaking during the mandatory Team </a:t>
            </a:r>
            <a:r>
              <a:rPr lang="en-US" sz="2200" dirty="0" smtClean="0"/>
              <a:t>Interview</a:t>
            </a:r>
          </a:p>
          <a:p>
            <a:pPr lvl="2">
              <a:spcBef>
                <a:spcPts val="1200"/>
              </a:spcBef>
            </a:pPr>
            <a:r>
              <a:rPr lang="en-US" sz="2200" dirty="0" smtClean="0"/>
              <a:t>Solve problems together; do not argue</a:t>
            </a:r>
            <a:endParaRPr lang="en-US" sz="2200" dirty="0"/>
          </a:p>
          <a:p>
            <a:pPr lvl="1">
              <a:spcBef>
                <a:spcPts val="1200"/>
              </a:spcBef>
            </a:pPr>
            <a:r>
              <a:rPr lang="en-US" sz="2200" dirty="0" smtClean="0"/>
              <a:t>Respect </a:t>
            </a:r>
            <a:r>
              <a:rPr lang="en-US" sz="2200" dirty="0"/>
              <a:t>the judges. </a:t>
            </a:r>
            <a:r>
              <a:rPr lang="en-US" sz="2200" dirty="0" smtClean="0"/>
              <a:t>You are being judge throughout the event and not just during the mandatory team interview.</a:t>
            </a:r>
          </a:p>
          <a:p>
            <a:pPr lvl="1">
              <a:spcBef>
                <a:spcPts val="1200"/>
              </a:spcBef>
            </a:pPr>
            <a:r>
              <a:rPr lang="en-US" sz="2200" dirty="0" smtClean="0"/>
              <a:t>Remember “Gracious </a:t>
            </a:r>
            <a:r>
              <a:rPr lang="en-US" sz="2200" dirty="0"/>
              <a:t>Professionalism</a:t>
            </a:r>
            <a:r>
              <a:rPr lang="en-US" sz="2200" dirty="0" smtClean="0"/>
              <a:t>”</a:t>
            </a:r>
            <a:endParaRPr lang="en-US" sz="2200" dirty="0"/>
          </a:p>
        </p:txBody>
      </p:sp>
      <p:sp>
        <p:nvSpPr>
          <p:cNvPr id="4" name="Title 1"/>
          <p:cNvSpPr txBox="1">
            <a:spLocks/>
          </p:cNvSpPr>
          <p:nvPr/>
        </p:nvSpPr>
        <p:spPr>
          <a:xfrm>
            <a:off x="228600" y="274638"/>
            <a:ext cx="7848600" cy="7921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4400" dirty="0" smtClean="0"/>
              <a:t>Advice</a:t>
            </a:r>
            <a:endParaRPr lang="en-US" sz="4400" dirty="0"/>
          </a:p>
        </p:txBody>
      </p:sp>
    </p:spTree>
    <p:extLst>
      <p:ext uri="{BB962C8B-B14F-4D97-AF65-F5344CB8AC3E}">
        <p14:creationId xmlns:p14="http://schemas.microsoft.com/office/powerpoint/2010/main" val="21249719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1657</TotalTime>
  <Words>376</Words>
  <Application>Microsoft Office PowerPoint</Application>
  <PresentationFormat>On-screen Show (4:3)</PresentationFormat>
  <Paragraphs>50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Cambria</vt:lpstr>
      <vt:lpstr>Adjacency</vt:lpstr>
      <vt:lpstr>Control Award</vt:lpstr>
      <vt:lpstr>PowerPoint Presentation</vt:lpstr>
      <vt:lpstr>PowerPoint Presentation</vt:lpstr>
      <vt:lpstr>PowerPoint Presentation</vt:lpstr>
      <vt:lpstr>PowerPoint Presentation</vt:lpstr>
      <vt:lpstr>PowerPoint Presentation</vt:lpstr>
      <vt:lpstr>PowerPoint Presentation</vt:lpstr>
    </vt:vector>
  </TitlesOfParts>
  <Company>Eli Lilly and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Sensors</dc:title>
  <dc:creator>Zook</dc:creator>
  <cp:lastModifiedBy>Michael David Zook</cp:lastModifiedBy>
  <cp:revision>26</cp:revision>
  <cp:lastPrinted>2017-02-17T18:20:17Z</cp:lastPrinted>
  <dcterms:created xsi:type="dcterms:W3CDTF">2015-08-20T00:49:31Z</dcterms:created>
  <dcterms:modified xsi:type="dcterms:W3CDTF">2017-09-25T21:14:08Z</dcterms:modified>
</cp:coreProperties>
</file>