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1" r:id="rId2"/>
    <p:sldId id="276" r:id="rId3"/>
    <p:sldId id="277" r:id="rId4"/>
    <p:sldId id="263" r:id="rId5"/>
    <p:sldId id="267" r:id="rId6"/>
    <p:sldId id="269" r:id="rId7"/>
    <p:sldId id="270" r:id="rId8"/>
    <p:sldId id="271" r:id="rId9"/>
    <p:sldId id="286" r:id="rId10"/>
    <p:sldId id="266" r:id="rId11"/>
    <p:sldId id="287" r:id="rId12"/>
    <p:sldId id="288" r:id="rId13"/>
    <p:sldId id="289" r:id="rId14"/>
    <p:sldId id="272" r:id="rId15"/>
    <p:sldId id="273" r:id="rId16"/>
    <p:sldId id="278" r:id="rId17"/>
    <p:sldId id="279" r:id="rId18"/>
    <p:sldId id="282" r:id="rId19"/>
    <p:sldId id="284" r:id="rId20"/>
    <p:sldId id="280" r:id="rId21"/>
    <p:sldId id="290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AFBEA-3CD9-4BC2-9519-AD2C88F3C030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9AD7-9569-4802-8370-CD74B7CE82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0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25fc6ad1da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25fc6ad1da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726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0e6eb07d05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0e6eb07d05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94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4834fa15e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4834fa15e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577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4b8c0ef5d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24b8c0ef5d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593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0e6eb07d0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0e6eb07d0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881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0e6eb07d0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20e6eb07d05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262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1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5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197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96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513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25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21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41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960000" y="996667"/>
            <a:ext cx="10272000" cy="48844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264800" y="2525067"/>
            <a:ext cx="5248400" cy="1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264800" y="1402667"/>
            <a:ext cx="216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264800" y="4523867"/>
            <a:ext cx="4869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11232000" y="279001"/>
            <a:ext cx="578067" cy="105199"/>
            <a:chOff x="8424000" y="285450"/>
            <a:chExt cx="433550" cy="78899"/>
          </a:xfrm>
        </p:grpSpPr>
        <p:cxnSp>
          <p:nvCxnSpPr>
            <p:cNvPr id="24" name="Google Shape;24;p3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" name="Google Shape;25;p3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26" name="Google Shape;26;p3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27" name="Google Shape;27;p3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3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339925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960000" y="1585200"/>
            <a:ext cx="10272000" cy="4552800"/>
          </a:xfrm>
          <a:prstGeom prst="roundRect">
            <a:avLst>
              <a:gd name="adj" fmla="val 4651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960000" y="1585200"/>
            <a:ext cx="10272000" cy="45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AutoNum type="arabicPeriod"/>
              <a:defRPr sz="1333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11232000" y="279001"/>
            <a:ext cx="578067" cy="105199"/>
            <a:chOff x="8424000" y="285450"/>
            <a:chExt cx="433550" cy="78899"/>
          </a:xfrm>
        </p:grpSpPr>
        <p:cxnSp>
          <p:nvCxnSpPr>
            <p:cNvPr id="34" name="Google Shape;34;p4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" name="Google Shape;35;p4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grpSp>
          <p:nvGrpSpPr>
            <p:cNvPr id="36" name="Google Shape;36;p4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37" name="Google Shape;37;p4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4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65249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5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6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0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4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7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2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3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8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58C6-93EE-4390-8678-80B850F90D93}" type="datetimeFigureOut">
              <a:rPr lang="en-US" smtClean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71064D-4065-4C34-A3C5-37540C6B8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3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IRST-Tech-Challenge/FtcRobotController/releases" TargetMode="External"/><Relationship Id="rId2" Type="http://schemas.openxmlformats.org/officeDocument/2006/relationships/hyperlink" Target="https://www.firstinspires.org/sites/default/files/uploads/resource_library/ftc/onbot-java-guide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robotsim.online/homepag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96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Super Class and Sub Class(Inheritance)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10" y="1187356"/>
            <a:ext cx="11053550" cy="4825835"/>
          </a:xfrm>
        </p:spPr>
        <p:txBody>
          <a:bodyPr/>
          <a:lstStyle/>
          <a:p>
            <a:r>
              <a:rPr lang="en-US" dirty="0" smtClean="0"/>
              <a:t>Example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47415" y="1869743"/>
            <a:ext cx="859809" cy="423082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10464" y="2661313"/>
            <a:ext cx="1160061" cy="369332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Baseball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25087" y="2661313"/>
            <a:ext cx="1037229" cy="369332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Football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2970436" y="2292825"/>
            <a:ext cx="141254" cy="368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62316" y="1514901"/>
            <a:ext cx="1255594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Super Class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3111690" y="1692322"/>
            <a:ext cx="750626" cy="177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3862316" y="2675803"/>
            <a:ext cx="491320" cy="1765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53636" y="2579426"/>
            <a:ext cx="1091821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Sub Class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34316" y="1692322"/>
            <a:ext cx="1064526" cy="369332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Pizza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44286" y="2440926"/>
            <a:ext cx="1214650" cy="64633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Pepperoni</a:t>
            </a:r>
          </a:p>
          <a:p>
            <a:r>
              <a:rPr lang="en-US" dirty="0"/>
              <a:t> </a:t>
            </a:r>
            <a:r>
              <a:rPr lang="en-US" dirty="0" smtClean="0"/>
              <a:t>  Pizza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295833" y="2477069"/>
            <a:ext cx="1336343" cy="64633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Vegetarian</a:t>
            </a:r>
          </a:p>
          <a:p>
            <a:r>
              <a:rPr lang="en-US" dirty="0"/>
              <a:t> </a:t>
            </a:r>
            <a:r>
              <a:rPr lang="en-US" dirty="0" smtClean="0"/>
              <a:t>   Pizza</a:t>
            </a:r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>
            <a:off x="9295833" y="2081283"/>
            <a:ext cx="271817" cy="3957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0800000" flipH="1" flipV="1">
            <a:off x="2027178" y="4067873"/>
            <a:ext cx="1084511" cy="369332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5172501"/>
            <a:ext cx="1509215" cy="369332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Orange Tree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77319" y="5166098"/>
            <a:ext cx="1751689" cy="369332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Apple Tree</a:t>
            </a:r>
            <a:endParaRPr lang="en-US" dirty="0"/>
          </a:p>
        </p:txBody>
      </p:sp>
      <p:sp>
        <p:nvSpPr>
          <p:cNvPr id="25" name="Up Arrow 24"/>
          <p:cNvSpPr/>
          <p:nvPr/>
        </p:nvSpPr>
        <p:spPr>
          <a:xfrm>
            <a:off x="2347415" y="2292825"/>
            <a:ext cx="222018" cy="368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Up Arrow 25"/>
          <p:cNvSpPr/>
          <p:nvPr/>
        </p:nvSpPr>
        <p:spPr>
          <a:xfrm>
            <a:off x="8434316" y="2081283"/>
            <a:ext cx="224620" cy="3596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Up Arrow 26"/>
          <p:cNvSpPr/>
          <p:nvPr/>
        </p:nvSpPr>
        <p:spPr>
          <a:xfrm>
            <a:off x="2027177" y="4437205"/>
            <a:ext cx="320238" cy="7352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>
            <a:off x="2970436" y="4437205"/>
            <a:ext cx="236788" cy="7352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51611" y="3848669"/>
            <a:ext cx="1447231" cy="369332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Coach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619164" y="4804853"/>
            <a:ext cx="1624084" cy="73057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Mrs. Shah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045400" y="4804853"/>
            <a:ext cx="1650241" cy="784749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Mr. Iron</a:t>
            </a:r>
            <a:endParaRPr lang="en-US" dirty="0"/>
          </a:p>
        </p:txBody>
      </p:sp>
      <p:sp>
        <p:nvSpPr>
          <p:cNvPr id="33" name="Up Arrow 32"/>
          <p:cNvSpPr/>
          <p:nvPr/>
        </p:nvSpPr>
        <p:spPr>
          <a:xfrm>
            <a:off x="8014423" y="4218001"/>
            <a:ext cx="228826" cy="5868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Up Arrow 33"/>
          <p:cNvSpPr/>
          <p:nvPr/>
        </p:nvSpPr>
        <p:spPr>
          <a:xfrm>
            <a:off x="9295833" y="4218001"/>
            <a:ext cx="203009" cy="5868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6508"/>
          </a:xfrm>
        </p:spPr>
        <p:txBody>
          <a:bodyPr/>
          <a:lstStyle/>
          <a:p>
            <a:r>
              <a:rPr lang="en-US" dirty="0" smtClean="0"/>
              <a:t>			</a:t>
            </a:r>
            <a:r>
              <a:rPr lang="en-US" dirty="0" smtClean="0">
                <a:solidFill>
                  <a:srgbClr val="C00000"/>
                </a:solidFill>
              </a:rPr>
              <a:t>Iterators [LOOPS]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651975" cy="205091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FOR Loop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WHILE Loop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DO WHILE Loop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Break and Continue Statements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85678" y="1772839"/>
            <a:ext cx="2961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System.out.println(“</a:t>
            </a:r>
            <a:r>
              <a:rPr lang="en-US" dirty="0" smtClean="0">
                <a:solidFill>
                  <a:srgbClr val="7030A0"/>
                </a:solidFill>
              </a:rPr>
              <a:t>Hello</a:t>
            </a:r>
            <a:r>
              <a:rPr lang="en-US" dirty="0" smtClean="0"/>
              <a:t>”);</a:t>
            </a:r>
          </a:p>
          <a:p>
            <a:r>
              <a:rPr lang="en-US" dirty="0" smtClean="0"/>
              <a:t>System.out.println(“</a:t>
            </a:r>
            <a:r>
              <a:rPr lang="en-US" dirty="0" smtClean="0">
                <a:solidFill>
                  <a:srgbClr val="7030A0"/>
                </a:solidFill>
              </a:rPr>
              <a:t>Hello</a:t>
            </a:r>
            <a:r>
              <a:rPr lang="en-US" dirty="0" smtClean="0"/>
              <a:t>”);</a:t>
            </a:r>
          </a:p>
          <a:p>
            <a:r>
              <a:rPr lang="en-US" dirty="0" smtClean="0"/>
              <a:t>System.out.println(“</a:t>
            </a:r>
            <a:r>
              <a:rPr lang="en-US" dirty="0" smtClean="0">
                <a:solidFill>
                  <a:srgbClr val="7030A0"/>
                </a:solidFill>
              </a:rPr>
              <a:t>Hello</a:t>
            </a:r>
            <a:r>
              <a:rPr lang="en-US" dirty="0" smtClean="0"/>
              <a:t>”);</a:t>
            </a:r>
          </a:p>
          <a:p>
            <a:r>
              <a:rPr lang="en-US" dirty="0" smtClean="0"/>
              <a:t>System.out.println(“</a:t>
            </a:r>
            <a:r>
              <a:rPr lang="en-US" dirty="0" smtClean="0">
                <a:solidFill>
                  <a:srgbClr val="7030A0"/>
                </a:solidFill>
              </a:rPr>
              <a:t>Hello</a:t>
            </a:r>
            <a:r>
              <a:rPr lang="en-US" dirty="0" smtClean="0"/>
              <a:t>”);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69258" y="1836863"/>
            <a:ext cx="3903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LOOP: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for </a:t>
            </a:r>
            <a:r>
              <a:rPr lang="en-US" dirty="0" smtClean="0"/>
              <a:t>(int i=0;i &lt; 4; i++) {</a:t>
            </a:r>
          </a:p>
          <a:p>
            <a:r>
              <a:rPr lang="en-US" dirty="0"/>
              <a:t> </a:t>
            </a:r>
            <a:r>
              <a:rPr lang="en-US" dirty="0" smtClean="0"/>
              <a:t>   System.out.println(“</a:t>
            </a:r>
            <a:r>
              <a:rPr lang="en-US" dirty="0" smtClean="0">
                <a:solidFill>
                  <a:srgbClr val="7030A0"/>
                </a:solidFill>
              </a:rPr>
              <a:t>Hello</a:t>
            </a:r>
            <a:r>
              <a:rPr lang="en-US" dirty="0" smtClean="0"/>
              <a:t>”);</a:t>
            </a:r>
          </a:p>
          <a:p>
            <a:r>
              <a:rPr lang="en-US" dirty="0"/>
              <a:t>}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92938" y="4267705"/>
            <a:ext cx="3205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WHILE LOOP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While</a:t>
            </a:r>
            <a:r>
              <a:rPr lang="en-US" dirty="0" smtClean="0"/>
              <a:t> (i &lt; 4){</a:t>
            </a:r>
          </a:p>
          <a:p>
            <a:r>
              <a:rPr lang="en-US" dirty="0"/>
              <a:t> </a:t>
            </a:r>
            <a:r>
              <a:rPr lang="en-US" dirty="0" smtClean="0"/>
              <a:t>    System.out.println(“</a:t>
            </a:r>
            <a:r>
              <a:rPr lang="en-US" dirty="0" smtClean="0">
                <a:solidFill>
                  <a:srgbClr val="7030A0"/>
                </a:solidFill>
              </a:rPr>
              <a:t>Hello</a:t>
            </a:r>
            <a:r>
              <a:rPr lang="en-US" dirty="0" smtClean="0"/>
              <a:t>”);</a:t>
            </a:r>
          </a:p>
          <a:p>
            <a:r>
              <a:rPr lang="en-US" dirty="0"/>
              <a:t> </a:t>
            </a:r>
            <a:r>
              <a:rPr lang="en-US" dirty="0" smtClean="0"/>
              <a:t>     i++;</a:t>
            </a:r>
          </a:p>
          <a:p>
            <a:r>
              <a:rPr lang="en-US" dirty="0"/>
              <a:t>}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70845" y="3631842"/>
            <a:ext cx="3300084" cy="202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DO WHILE LOOP: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 smtClean="0">
                <a:solidFill>
                  <a:srgbClr val="00B050"/>
                </a:solidFill>
              </a:rPr>
              <a:t>o </a:t>
            </a:r>
            <a:r>
              <a:rPr lang="en-US" dirty="0" smtClean="0"/>
              <a:t>{</a:t>
            </a:r>
          </a:p>
          <a:p>
            <a:r>
              <a:rPr lang="en-US" dirty="0" smtClean="0"/>
              <a:t>  System.out.println(“</a:t>
            </a:r>
            <a:r>
              <a:rPr lang="en-US" dirty="0" smtClean="0">
                <a:solidFill>
                  <a:srgbClr val="7030A0"/>
                </a:solidFill>
              </a:rPr>
              <a:t>Hello</a:t>
            </a:r>
            <a:r>
              <a:rPr lang="en-US" dirty="0" smtClean="0"/>
              <a:t>”);</a:t>
            </a:r>
          </a:p>
          <a:p>
            <a:r>
              <a:rPr lang="en-US" dirty="0"/>
              <a:t> </a:t>
            </a:r>
            <a:r>
              <a:rPr lang="en-US" dirty="0" smtClean="0"/>
              <a:t>  i++;</a:t>
            </a:r>
          </a:p>
          <a:p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dirty="0" smtClean="0">
                <a:solidFill>
                  <a:srgbClr val="00B050"/>
                </a:solidFill>
              </a:rPr>
              <a:t>hile </a:t>
            </a:r>
            <a:r>
              <a:rPr lang="en-US" dirty="0" smtClean="0"/>
              <a:t>( i &lt; 4);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4967" y="4544704"/>
            <a:ext cx="3739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Loop Structure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>
                <a:solidFill>
                  <a:srgbClr val="00B050"/>
                </a:solidFill>
              </a:rPr>
              <a:t>Counter Variable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Conditional Check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Increment/Decrement the counter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3 parts to motor movement</a:t>
            </a:r>
            <a:endParaRPr dirty="0"/>
          </a:p>
        </p:txBody>
      </p:sp>
      <p:sp>
        <p:nvSpPr>
          <p:cNvPr id="624" name="Google Shape;624;p38"/>
          <p:cNvSpPr txBox="1"/>
          <p:nvPr/>
        </p:nvSpPr>
        <p:spPr>
          <a:xfrm>
            <a:off x="1311833" y="2078300"/>
            <a:ext cx="947200" cy="5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>
                <a:solidFill>
                  <a:srgbClr val="E5A083"/>
                </a:solidFill>
                <a:latin typeface="Fira Code"/>
                <a:ea typeface="Fira Code"/>
                <a:cs typeface="Fira Code"/>
                <a:sym typeface="Fira Code"/>
              </a:rPr>
              <a:t>1.</a:t>
            </a:r>
            <a:endParaRPr sz="4000" dirty="0">
              <a:solidFill>
                <a:srgbClr val="E5A08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25" name="Google Shape;625;p38"/>
          <p:cNvSpPr txBox="1"/>
          <p:nvPr/>
        </p:nvSpPr>
        <p:spPr>
          <a:xfrm>
            <a:off x="1311833" y="3500700"/>
            <a:ext cx="947200" cy="5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>
                <a:solidFill>
                  <a:srgbClr val="E5A083"/>
                </a:solidFill>
                <a:latin typeface="Fira Code"/>
                <a:ea typeface="Fira Code"/>
                <a:cs typeface="Fira Code"/>
                <a:sym typeface="Fira Code"/>
              </a:rPr>
              <a:t>2.</a:t>
            </a:r>
            <a:endParaRPr sz="4000" dirty="0">
              <a:solidFill>
                <a:srgbClr val="E5A08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26" name="Google Shape;626;p38"/>
          <p:cNvSpPr txBox="1"/>
          <p:nvPr/>
        </p:nvSpPr>
        <p:spPr>
          <a:xfrm>
            <a:off x="1311833" y="4974000"/>
            <a:ext cx="947200" cy="5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>
                <a:solidFill>
                  <a:srgbClr val="E5A083"/>
                </a:solidFill>
                <a:latin typeface="Fira Code"/>
                <a:ea typeface="Fira Code"/>
                <a:cs typeface="Fira Code"/>
                <a:sym typeface="Fira Code"/>
              </a:rPr>
              <a:t>3.</a:t>
            </a:r>
            <a:endParaRPr sz="4000" dirty="0">
              <a:solidFill>
                <a:srgbClr val="E5A08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27" name="Google Shape;627;p38"/>
          <p:cNvSpPr/>
          <p:nvPr/>
        </p:nvSpPr>
        <p:spPr>
          <a:xfrm>
            <a:off x="8226927" y="535375"/>
            <a:ext cx="3285200" cy="267598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1. Set power for the motors causing them to move. Power values can range from 0-1.0 which changes the speed the motor moves</a:t>
            </a:r>
            <a:endParaRPr sz="2400" dirty="0"/>
          </a:p>
        </p:txBody>
      </p:sp>
      <p:sp>
        <p:nvSpPr>
          <p:cNvPr id="628" name="Google Shape;628;p38"/>
          <p:cNvSpPr/>
          <p:nvPr/>
        </p:nvSpPr>
        <p:spPr>
          <a:xfrm>
            <a:off x="8226927" y="3458568"/>
            <a:ext cx="3285200" cy="231022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2. Wait 12.25 seconds. The sleep statement uses milliseconds so sleep(1000) means to wait 1 second</a:t>
            </a:r>
            <a:endParaRPr sz="2400" dirty="0"/>
          </a:p>
        </p:txBody>
      </p:sp>
      <p:sp>
        <p:nvSpPr>
          <p:cNvPr id="629" name="Google Shape;629;p38"/>
          <p:cNvSpPr/>
          <p:nvPr/>
        </p:nvSpPr>
        <p:spPr>
          <a:xfrm>
            <a:off x="2325367" y="5963400"/>
            <a:ext cx="5575600" cy="76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Stop the drive motors by setting their power to 0</a:t>
            </a:r>
            <a:endParaRPr sz="2400" dirty="0"/>
          </a:p>
        </p:txBody>
      </p:sp>
      <p:pic>
        <p:nvPicPr>
          <p:cNvPr id="630" name="Google Shape;630;p38"/>
          <p:cNvPicPr preferRelativeResize="0"/>
          <p:nvPr/>
        </p:nvPicPr>
        <p:blipFill rotWithShape="1">
          <a:blip r:embed="rId3">
            <a:alphaModFix/>
          </a:blip>
          <a:srcRect l="9137" t="22413" r="8019" b="55078"/>
          <a:stretch/>
        </p:blipFill>
        <p:spPr>
          <a:xfrm>
            <a:off x="2259034" y="1873368"/>
            <a:ext cx="5181601" cy="80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38"/>
          <p:cNvPicPr preferRelativeResize="0"/>
          <p:nvPr/>
        </p:nvPicPr>
        <p:blipFill rotWithShape="1">
          <a:blip r:embed="rId3">
            <a:alphaModFix/>
          </a:blip>
          <a:srcRect l="9137" t="44578" r="8019" b="43785"/>
          <a:stretch/>
        </p:blipFill>
        <p:spPr>
          <a:xfrm>
            <a:off x="2259034" y="3592849"/>
            <a:ext cx="5181601" cy="4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38"/>
          <p:cNvPicPr preferRelativeResize="0"/>
          <p:nvPr/>
        </p:nvPicPr>
        <p:blipFill rotWithShape="1">
          <a:blip r:embed="rId3">
            <a:alphaModFix/>
          </a:blip>
          <a:srcRect l="9137" t="56472" r="8019" b="21020"/>
          <a:stretch/>
        </p:blipFill>
        <p:spPr>
          <a:xfrm>
            <a:off x="2259034" y="4846085"/>
            <a:ext cx="5181601" cy="805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>
            <a:endCxn id="628" idx="1"/>
          </p:cNvCxnSpPr>
          <p:nvPr/>
        </p:nvCxnSpPr>
        <p:spPr>
          <a:xfrm>
            <a:off x="4881282" y="3792071"/>
            <a:ext cx="3345645" cy="821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7167282" y="2078300"/>
            <a:ext cx="1059645" cy="200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3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/>
              <a:t>Turning or Forwards?</a:t>
            </a:r>
            <a:endParaRPr dirty="0"/>
          </a:p>
        </p:txBody>
      </p:sp>
      <p:pic>
        <p:nvPicPr>
          <p:cNvPr id="638" name="Google Shape;6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2184400"/>
            <a:ext cx="5080000" cy="36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39"/>
          <p:cNvSpPr txBox="1">
            <a:spLocks noGrp="1"/>
          </p:cNvSpPr>
          <p:nvPr>
            <p:ph type="body" idx="1"/>
          </p:nvPr>
        </p:nvSpPr>
        <p:spPr>
          <a:xfrm>
            <a:off x="6152000" y="1623300"/>
            <a:ext cx="5080000" cy="467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indent="-440256">
              <a:buClr>
                <a:schemeClr val="accent2"/>
              </a:buClr>
              <a:buSzPts val="1600"/>
              <a:buChar char="●"/>
            </a:pPr>
            <a:r>
              <a:rPr lang="en" sz="2133" dirty="0">
                <a:solidFill>
                  <a:schemeClr val="bg1"/>
                </a:solidFill>
              </a:rPr>
              <a:t>When both wheels move forward, the robot moves forward</a:t>
            </a:r>
            <a:endParaRPr sz="2133" dirty="0">
              <a:solidFill>
                <a:schemeClr val="bg1"/>
              </a:solidFill>
            </a:endParaRPr>
          </a:p>
          <a:p>
            <a:pPr indent="-440256">
              <a:buClr>
                <a:schemeClr val="accent2"/>
              </a:buClr>
              <a:buSzPts val="1600"/>
              <a:buChar char="●"/>
            </a:pPr>
            <a:r>
              <a:rPr lang="en" sz="2133" dirty="0">
                <a:solidFill>
                  <a:schemeClr val="bg1"/>
                </a:solidFill>
              </a:rPr>
              <a:t>When both wheels move backward, the robot moves backward</a:t>
            </a:r>
            <a:endParaRPr sz="2133" dirty="0">
              <a:solidFill>
                <a:schemeClr val="bg1"/>
              </a:solidFill>
            </a:endParaRPr>
          </a:p>
          <a:p>
            <a:pPr indent="-440256">
              <a:buClr>
                <a:schemeClr val="accent2"/>
              </a:buClr>
              <a:buSzPts val="1600"/>
              <a:buChar char="●"/>
            </a:pPr>
            <a:r>
              <a:rPr lang="en" sz="2133" dirty="0">
                <a:solidFill>
                  <a:schemeClr val="bg1"/>
                </a:solidFill>
              </a:rPr>
              <a:t>When the left wheel moves backward and the right wheel moves forward, the robot turns left</a:t>
            </a:r>
            <a:endParaRPr sz="2133" dirty="0">
              <a:solidFill>
                <a:schemeClr val="bg1"/>
              </a:solidFill>
            </a:endParaRPr>
          </a:p>
          <a:p>
            <a:pPr indent="-440256">
              <a:buClr>
                <a:schemeClr val="accent2"/>
              </a:buClr>
              <a:buSzPts val="1600"/>
              <a:buChar char="●"/>
            </a:pPr>
            <a:r>
              <a:rPr lang="en" sz="2133" dirty="0">
                <a:solidFill>
                  <a:schemeClr val="bg1"/>
                </a:solidFill>
              </a:rPr>
              <a:t>When the left wheel moves forward and the right wheel moves backwards, the robot turns right</a:t>
            </a:r>
            <a:endParaRPr sz="213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Turning or Forwards?</a:t>
            </a:r>
            <a:endParaRPr dirty="0"/>
          </a:p>
        </p:txBody>
      </p:sp>
      <p:pic>
        <p:nvPicPr>
          <p:cNvPr id="645" name="Google Shape;645;p40"/>
          <p:cNvPicPr preferRelativeResize="0"/>
          <p:nvPr/>
        </p:nvPicPr>
        <p:blipFill rotWithShape="1">
          <a:blip r:embed="rId3">
            <a:alphaModFix/>
          </a:blip>
          <a:srcRect l="7604"/>
          <a:stretch/>
        </p:blipFill>
        <p:spPr>
          <a:xfrm>
            <a:off x="863600" y="1873733"/>
            <a:ext cx="3520168" cy="1921267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40"/>
          <p:cNvSpPr/>
          <p:nvPr/>
        </p:nvSpPr>
        <p:spPr>
          <a:xfrm>
            <a:off x="3530600" y="1485900"/>
            <a:ext cx="2387600" cy="120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Forwards at 0.5 power for 12.25 seconds</a:t>
            </a:r>
            <a:endParaRPr sz="2400" dirty="0"/>
          </a:p>
        </p:txBody>
      </p:sp>
      <p:pic>
        <p:nvPicPr>
          <p:cNvPr id="647" name="Google Shape;64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583" y="4374367"/>
            <a:ext cx="2782011" cy="18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40"/>
          <p:cNvSpPr/>
          <p:nvPr/>
        </p:nvSpPr>
        <p:spPr>
          <a:xfrm>
            <a:off x="3530600" y="3416300"/>
            <a:ext cx="2387600" cy="120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Backwards at 0.7 power for 1 second</a:t>
            </a:r>
            <a:endParaRPr sz="2400" dirty="0"/>
          </a:p>
        </p:txBody>
      </p:sp>
      <p:pic>
        <p:nvPicPr>
          <p:cNvPr id="649" name="Google Shape;64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1901" y="1603783"/>
            <a:ext cx="3052807" cy="2054767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40"/>
          <p:cNvSpPr/>
          <p:nvPr/>
        </p:nvSpPr>
        <p:spPr>
          <a:xfrm>
            <a:off x="9144000" y="723900"/>
            <a:ext cx="2387600" cy="120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 dirty="0"/>
              <a:t>Turning right at 1.0 power for 2 seconds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4625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049" y="446314"/>
            <a:ext cx="8596668" cy="990600"/>
          </a:xfrm>
        </p:spPr>
        <p:txBody>
          <a:bodyPr/>
          <a:lstStyle/>
          <a:p>
            <a:r>
              <a:rPr lang="en-US" dirty="0" smtClean="0"/>
              <a:t>          Making our own Op-Mode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1216" y="4115721"/>
            <a:ext cx="46106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Create and name java class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 Import the Op-Mode class and setup      	methods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Declare hardware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Assign hardware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Make the robot drive forward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Register the Op-mode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216" y="1700931"/>
            <a:ext cx="4610637" cy="2033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/>
              <a:t>Op-mode: Code that is designed to allow control over the robot.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/>
              <a:t>  Pair the Driver Station with the Robot Controller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 smtClean="0"/>
              <a:t>Make sure you can select an op-mode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85645" y="1700931"/>
            <a:ext cx="49841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 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ublic class ExampleOpMode extends OpMode</a:t>
            </a:r>
          </a:p>
          <a:p>
            <a:r>
              <a:rPr lang="en-US" dirty="0"/>
              <a:t> </a:t>
            </a:r>
            <a:r>
              <a:rPr lang="en-US" dirty="0" smtClean="0"/>
              <a:t>  {</a:t>
            </a:r>
          </a:p>
          <a:p>
            <a:r>
              <a:rPr lang="en-US" dirty="0"/>
              <a:t> </a:t>
            </a:r>
            <a:r>
              <a:rPr lang="en-US" dirty="0" smtClean="0"/>
              <a:t>     public void init(){</a:t>
            </a:r>
          </a:p>
          <a:p>
            <a:r>
              <a:rPr lang="en-US" dirty="0"/>
              <a:t> </a:t>
            </a:r>
            <a:r>
              <a:rPr lang="en-US" dirty="0" smtClean="0"/>
              <a:t>      }</a:t>
            </a:r>
          </a:p>
          <a:p>
            <a:r>
              <a:rPr lang="en-US" dirty="0"/>
              <a:t> </a:t>
            </a:r>
            <a:r>
              <a:rPr lang="en-US" dirty="0" smtClean="0"/>
              <a:t>     public void start(){</a:t>
            </a:r>
          </a:p>
          <a:p>
            <a:r>
              <a:rPr lang="en-US" dirty="0"/>
              <a:t> </a:t>
            </a:r>
            <a:r>
              <a:rPr lang="en-US" dirty="0" smtClean="0"/>
              <a:t>      }</a:t>
            </a:r>
          </a:p>
          <a:p>
            <a:r>
              <a:rPr lang="en-US" dirty="0"/>
              <a:t> </a:t>
            </a:r>
            <a:r>
              <a:rPr lang="en-US" dirty="0" smtClean="0"/>
              <a:t>     public void loop(){</a:t>
            </a:r>
          </a:p>
          <a:p>
            <a:r>
              <a:rPr lang="en-US" dirty="0"/>
              <a:t> </a:t>
            </a:r>
            <a:r>
              <a:rPr lang="en-US" dirty="0" smtClean="0"/>
              <a:t>      }</a:t>
            </a:r>
          </a:p>
          <a:p>
            <a:r>
              <a:rPr lang="en-US" dirty="0"/>
              <a:t> </a:t>
            </a:r>
            <a:r>
              <a:rPr lang="en-US" dirty="0" smtClean="0"/>
              <a:t>     public void stop(){</a:t>
            </a:r>
          </a:p>
          <a:p>
            <a:r>
              <a:rPr lang="en-US" dirty="0"/>
              <a:t> </a:t>
            </a:r>
            <a:r>
              <a:rPr lang="en-US" dirty="0" smtClean="0"/>
              <a:t>      }</a:t>
            </a:r>
          </a:p>
          <a:p>
            <a:r>
              <a:rPr lang="en-US" dirty="0"/>
              <a:t> </a:t>
            </a:r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pPr algn="ctr"/>
            <a:r>
              <a:rPr lang="en-US" dirty="0" smtClean="0"/>
              <a:t> Android Studio Screen Shot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83" y="1403797"/>
            <a:ext cx="8991600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2834"/>
          </a:xfrm>
        </p:spPr>
        <p:txBody>
          <a:bodyPr/>
          <a:lstStyle/>
          <a:p>
            <a:pPr algn="ctr"/>
            <a:r>
              <a:rPr lang="en-US" dirty="0" smtClean="0"/>
              <a:t> Types of Op-Mode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7334" y="2215166"/>
            <a:ext cx="85966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en-US" dirty="0"/>
              <a:t>Iterative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Continuous; looping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Versatile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Perfect for TeleOp game play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Good for Autonomous play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en-US" dirty="0"/>
              <a:t>Linear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Sequential execution of code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Loops can be integrated into the code (e.g., while, for)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Not designed for TeleOp game play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Good for autonomous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894"/>
          </a:xfrm>
        </p:spPr>
        <p:txBody>
          <a:bodyPr/>
          <a:lstStyle/>
          <a:p>
            <a:pPr algn="ctr"/>
            <a:r>
              <a:rPr lang="en-US" dirty="0" smtClean="0"/>
              <a:t>Important Websites for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5130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One can find the details about Robotic Programming at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www.firstinspires.org/sites/default/files/uploads/resource_library/ftc/onbot-java-guide.pdf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Download the desire FTC app from the </a:t>
            </a:r>
            <a:r>
              <a:rPr lang="en-US" dirty="0" smtClean="0">
                <a:hlinkClick r:id="rId3"/>
              </a:rPr>
              <a:t>FTCRobotControllerGitHub</a:t>
            </a:r>
            <a:r>
              <a:rPr lang="en-US" dirty="0" smtClean="0"/>
              <a:t> repository.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Place the phone into Airplane mode will turnoff the </a:t>
            </a:r>
            <a:r>
              <a:rPr lang="en-US" dirty="0" smtClean="0"/>
              <a:t>WI-FI-radio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Pairing the Driver station to the Robot Controller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Need to configure the robot in </a:t>
            </a:r>
            <a:r>
              <a:rPr lang="en-US" dirty="0" smtClean="0"/>
              <a:t>Robot Controller </a:t>
            </a:r>
            <a:r>
              <a:rPr lang="en-US" dirty="0" smtClean="0"/>
              <a:t>by creating Configuration File.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Need to configure all the device in </a:t>
            </a:r>
            <a:r>
              <a:rPr lang="en-US" dirty="0" smtClean="0"/>
              <a:t>Robot Controller </a:t>
            </a:r>
            <a:r>
              <a:rPr lang="en-US" dirty="0" smtClean="0"/>
              <a:t>by specifying the location of device. Ex I2C bus1, bus2 etc.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32"/>
          <p:cNvGrpSpPr/>
          <p:nvPr/>
        </p:nvGrpSpPr>
        <p:grpSpPr>
          <a:xfrm>
            <a:off x="399049" y="252034"/>
            <a:ext cx="177607" cy="159125"/>
            <a:chOff x="222150" y="185025"/>
            <a:chExt cx="170100" cy="152400"/>
          </a:xfrm>
        </p:grpSpPr>
        <p:cxnSp>
          <p:nvCxnSpPr>
            <p:cNvPr id="539" name="Google Shape;539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2" name="Google Shape;542;p32"/>
          <p:cNvGrpSpPr/>
          <p:nvPr/>
        </p:nvGrpSpPr>
        <p:grpSpPr>
          <a:xfrm>
            <a:off x="382168" y="5333333"/>
            <a:ext cx="194489" cy="1277668"/>
            <a:chOff x="286625" y="3923799"/>
            <a:chExt cx="145867" cy="958251"/>
          </a:xfrm>
        </p:grpSpPr>
        <p:sp>
          <p:nvSpPr>
            <p:cNvPr id="543" name="Google Shape;543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grpSp>
          <p:nvGrpSpPr>
            <p:cNvPr id="544" name="Google Shape;544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545" name="Google Shape;545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grpSp>
            <p:nvGrpSpPr>
              <p:cNvPr id="546" name="Google Shape;546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547" name="Google Shape;547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8" name="Google Shape;548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49" name="Google Shape;549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550" name="Google Shape;550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</p:grpSp>
      <p:sp>
        <p:nvSpPr>
          <p:cNvPr id="552" name="Google Shape;552;p32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0388467" y="6341200"/>
            <a:ext cx="1421600" cy="37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0" bIns="121900" rtlCol="0" anchor="ctr" anchorCtr="0">
            <a:noAutofit/>
          </a:bodyPr>
          <a:lstStyle/>
          <a:p>
            <a:pPr marL="0" indent="0" algn="r"/>
            <a:r>
              <a:rPr lang="en" sz="1333">
                <a:latin typeface="Oswald"/>
                <a:ea typeface="Oswald"/>
                <a:cs typeface="Oswald"/>
                <a:sym typeface="Oswald"/>
              </a:rPr>
              <a:t>INDEX.HTML</a:t>
            </a:r>
            <a:endParaRPr sz="1333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3" name="Google Shape;553;p32"/>
          <p:cNvSpPr txBox="1">
            <a:spLocks noGrp="1"/>
          </p:cNvSpPr>
          <p:nvPr>
            <p:ph type="title"/>
          </p:nvPr>
        </p:nvSpPr>
        <p:spPr>
          <a:xfrm>
            <a:off x="1268778" y="1143000"/>
            <a:ext cx="4325198" cy="19517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4800" dirty="0" smtClean="0"/>
              <a:t/>
            </a:r>
            <a:br>
              <a:rPr lang="en" sz="4800" dirty="0" smtClean="0"/>
            </a:br>
            <a:r>
              <a:rPr lang="en" sz="4800" dirty="0" smtClean="0"/>
              <a:t>Virtual Robot </a:t>
            </a:r>
            <a:br>
              <a:rPr lang="en" sz="4800" dirty="0" smtClean="0"/>
            </a:br>
            <a:r>
              <a:rPr lang="en" sz="4800" dirty="0" smtClean="0"/>
              <a:t> Simulator</a:t>
            </a:r>
            <a:br>
              <a:rPr lang="en" sz="4800" dirty="0" smtClean="0"/>
            </a:br>
            <a:endParaRPr sz="4800" dirty="0"/>
          </a:p>
        </p:txBody>
      </p:sp>
      <p:sp>
        <p:nvSpPr>
          <p:cNvPr id="555" name="Google Shape;555;p32">
            <a:hlinkClick r:id="rId4" action="ppaction://hlinksldjump"/>
          </p:cNvPr>
          <p:cNvSpPr/>
          <p:nvPr/>
        </p:nvSpPr>
        <p:spPr>
          <a:xfrm>
            <a:off x="377251" y="226000"/>
            <a:ext cx="2212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cxnSp>
        <p:nvCxnSpPr>
          <p:cNvPr id="556" name="Google Shape;556;p32"/>
          <p:cNvCxnSpPr/>
          <p:nvPr/>
        </p:nvCxnSpPr>
        <p:spPr>
          <a:xfrm>
            <a:off x="5714167" y="4999451"/>
            <a:ext cx="105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557" name="Google Shape;557;p32">
            <a:hlinkClick r:id="rId4" action="ppaction://hlinksldjump"/>
          </p:cNvPr>
          <p:cNvSpPr/>
          <p:nvPr/>
        </p:nvSpPr>
        <p:spPr>
          <a:xfrm>
            <a:off x="368800" y="5866567"/>
            <a:ext cx="2212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58" name="Google Shape;558;p32">
            <a:hlinkClick r:id=""/>
          </p:cNvPr>
          <p:cNvSpPr/>
          <p:nvPr/>
        </p:nvSpPr>
        <p:spPr>
          <a:xfrm>
            <a:off x="368800" y="5323567"/>
            <a:ext cx="2212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59" name="Google Shape;559;p32">
            <a:hlinkClick r:id=""/>
          </p:cNvPr>
          <p:cNvSpPr/>
          <p:nvPr/>
        </p:nvSpPr>
        <p:spPr>
          <a:xfrm>
            <a:off x="368800" y="6428633"/>
            <a:ext cx="2212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pic>
        <p:nvPicPr>
          <p:cNvPr id="560" name="Google Shape;560;p32"/>
          <p:cNvPicPr preferRelativeResize="0"/>
          <p:nvPr/>
        </p:nvPicPr>
        <p:blipFill rotWithShape="1">
          <a:blip r:embed="rId5">
            <a:alphaModFix/>
          </a:blip>
          <a:srcRect l="1044" t="4607" r="54917" b="5997"/>
          <a:stretch/>
        </p:blipFill>
        <p:spPr>
          <a:xfrm>
            <a:off x="5998045" y="1635616"/>
            <a:ext cx="4739234" cy="3515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3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dirty="0"/>
              <a:t>Set-Up</a:t>
            </a:r>
            <a:endParaRPr dirty="0"/>
          </a:p>
        </p:txBody>
      </p:sp>
      <p:sp>
        <p:nvSpPr>
          <p:cNvPr id="566" name="Google Shape;566;p33"/>
          <p:cNvSpPr txBox="1">
            <a:spLocks noGrp="1"/>
          </p:cNvSpPr>
          <p:nvPr>
            <p:ph type="body" idx="1"/>
          </p:nvPr>
        </p:nvSpPr>
        <p:spPr>
          <a:xfrm>
            <a:off x="959999" y="1585200"/>
            <a:ext cx="5646863" cy="450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indent="-440256">
              <a:buSzPts val="1600"/>
            </a:pPr>
            <a:r>
              <a:rPr lang="en" sz="2133" b="1" dirty="0">
                <a:solidFill>
                  <a:schemeClr val="bg2"/>
                </a:solidFill>
              </a:rPr>
              <a:t>Go to </a:t>
            </a:r>
            <a:r>
              <a:rPr lang="en" sz="2133" u="sng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https://www.vrobotsim.online/homepage.html</a:t>
            </a:r>
            <a:endParaRPr sz="2133" u="sng" dirty="0">
              <a:solidFill>
                <a:schemeClr val="accent3"/>
              </a:solidFill>
            </a:endParaRPr>
          </a:p>
          <a:p>
            <a:pPr indent="-440256">
              <a:buSzPts val="1600"/>
            </a:pPr>
            <a:r>
              <a:rPr lang="en" sz="2133" dirty="0">
                <a:solidFill>
                  <a:schemeClr val="bg1"/>
                </a:solidFill>
              </a:rPr>
              <a:t>Hover over programming and select play</a:t>
            </a:r>
            <a:endParaRPr sz="2133" dirty="0">
              <a:solidFill>
                <a:schemeClr val="bg1"/>
              </a:solidFill>
            </a:endParaRPr>
          </a:p>
          <a:p>
            <a:pPr indent="-440256">
              <a:buSzPts val="1600"/>
            </a:pPr>
            <a:r>
              <a:rPr lang="en" sz="2133" dirty="0">
                <a:solidFill>
                  <a:schemeClr val="bg1"/>
                </a:solidFill>
              </a:rPr>
              <a:t>Follow the text guide when prompted to learn how to navigate the Virtual Robot Simulator</a:t>
            </a:r>
            <a:endParaRPr sz="2133" dirty="0">
              <a:solidFill>
                <a:schemeClr val="bg1"/>
              </a:solidFill>
            </a:endParaRPr>
          </a:p>
          <a:p>
            <a:pPr indent="-440256">
              <a:buSzPts val="1600"/>
            </a:pPr>
            <a:r>
              <a:rPr lang="en" sz="2133" dirty="0">
                <a:solidFill>
                  <a:schemeClr val="bg1"/>
                </a:solidFill>
              </a:rPr>
              <a:t>If there is no text guide hit the how to use button in the upper right corner</a:t>
            </a:r>
            <a:endParaRPr sz="2133" dirty="0">
              <a:solidFill>
                <a:schemeClr val="bg1"/>
              </a:solidFill>
            </a:endParaRPr>
          </a:p>
        </p:txBody>
      </p:sp>
      <p:pic>
        <p:nvPicPr>
          <p:cNvPr id="567" name="Google Shape;56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6241" y="1605399"/>
            <a:ext cx="3606085" cy="4211688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3"/>
          <p:cNvSpPr/>
          <p:nvPr/>
        </p:nvSpPr>
        <p:spPr>
          <a:xfrm>
            <a:off x="8144684" y="4131467"/>
            <a:ext cx="969200" cy="6024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8972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2763"/>
          </a:xfrm>
        </p:spPr>
        <p:txBody>
          <a:bodyPr/>
          <a:lstStyle/>
          <a:p>
            <a:r>
              <a:rPr lang="en-US" dirty="0" smtClean="0"/>
              <a:t>				Inheritance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05242"/>
            <a:ext cx="10942581" cy="500809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2683" y="1645921"/>
            <a:ext cx="3910819" cy="163185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lass Animal {</a:t>
            </a:r>
          </a:p>
          <a:p>
            <a:r>
              <a:rPr lang="en-US" dirty="0"/>
              <a:t> </a:t>
            </a:r>
            <a:r>
              <a:rPr lang="en-US" dirty="0" smtClean="0"/>
              <a:t>       String color;</a:t>
            </a:r>
          </a:p>
          <a:p>
            <a:r>
              <a:rPr lang="en-US" dirty="0"/>
              <a:t> </a:t>
            </a:r>
            <a:r>
              <a:rPr lang="en-US" dirty="0" smtClean="0"/>
              <a:t>       public void eat(){}</a:t>
            </a:r>
          </a:p>
          <a:p>
            <a:r>
              <a:rPr lang="en-US" dirty="0"/>
              <a:t> </a:t>
            </a:r>
            <a:r>
              <a:rPr lang="en-US" dirty="0" smtClean="0"/>
              <a:t> 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7791" y="3530991"/>
            <a:ext cx="405748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/>
              <a:t> c</a:t>
            </a:r>
            <a:r>
              <a:rPr lang="en-US" dirty="0" smtClean="0"/>
              <a:t>lass Dog </a:t>
            </a:r>
            <a:r>
              <a:rPr lang="en-US" dirty="0" smtClean="0">
                <a:solidFill>
                  <a:srgbClr val="00B0F0"/>
                </a:solidFill>
              </a:rPr>
              <a:t>extends</a:t>
            </a:r>
            <a:r>
              <a:rPr lang="en-US" dirty="0" smtClean="0"/>
              <a:t> Animal {</a:t>
            </a:r>
          </a:p>
          <a:p>
            <a:r>
              <a:rPr lang="en-US" dirty="0" smtClean="0"/>
              <a:t>       String color;    =&gt; Omit it</a:t>
            </a:r>
          </a:p>
          <a:p>
            <a:r>
              <a:rPr lang="en-US" dirty="0"/>
              <a:t> </a:t>
            </a:r>
            <a:r>
              <a:rPr lang="en-US" dirty="0" smtClean="0"/>
              <a:t>      String breed;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</a:p>
          <a:p>
            <a:r>
              <a:rPr lang="en-US" dirty="0"/>
              <a:t> </a:t>
            </a:r>
            <a:r>
              <a:rPr lang="en-US" dirty="0" smtClean="0"/>
              <a:t>      public void bark(){}</a:t>
            </a:r>
          </a:p>
          <a:p>
            <a:r>
              <a:rPr lang="en-US" dirty="0"/>
              <a:t> </a:t>
            </a:r>
            <a:r>
              <a:rPr lang="en-US" dirty="0" smtClean="0"/>
              <a:t>      public void eat(){}    =&gt; Omit it</a:t>
            </a:r>
          </a:p>
          <a:p>
            <a:r>
              <a:rPr lang="en-US" dirty="0"/>
              <a:t> </a:t>
            </a:r>
            <a:r>
              <a:rPr lang="en-US" dirty="0" smtClean="0"/>
              <a:t>  }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07237" y="3530991"/>
            <a:ext cx="3859501" cy="2475914"/>
          </a:xfrm>
          <a:prstGeom prst="rect">
            <a:avLst/>
          </a:prstGeom>
          <a:ln>
            <a:solidFill>
              <a:schemeClr val="accent1">
                <a:lumMod val="75000"/>
                <a:alpha val="96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lass Cat </a:t>
            </a:r>
            <a:r>
              <a:rPr lang="en-US" dirty="0" smtClean="0">
                <a:solidFill>
                  <a:srgbClr val="00B0F0"/>
                </a:solidFill>
              </a:rPr>
              <a:t>extends</a:t>
            </a:r>
            <a:r>
              <a:rPr lang="en-US" dirty="0" smtClean="0"/>
              <a:t> Animal {</a:t>
            </a:r>
          </a:p>
          <a:p>
            <a:r>
              <a:rPr lang="en-US" dirty="0" smtClean="0"/>
              <a:t>    </a:t>
            </a:r>
          </a:p>
          <a:p>
            <a:r>
              <a:rPr lang="en-US" dirty="0"/>
              <a:t> </a:t>
            </a:r>
            <a:r>
              <a:rPr lang="en-US" dirty="0" smtClean="0"/>
              <a:t>     String color; =&gt; Omit it</a:t>
            </a:r>
          </a:p>
          <a:p>
            <a:r>
              <a:rPr lang="en-US" dirty="0"/>
              <a:t> </a:t>
            </a:r>
            <a:r>
              <a:rPr lang="en-US" dirty="0" smtClean="0"/>
              <a:t>     int age;</a:t>
            </a:r>
          </a:p>
          <a:p>
            <a:r>
              <a:rPr lang="en-US" dirty="0" smtClean="0"/>
              <a:t>     public void meow(){}</a:t>
            </a:r>
          </a:p>
          <a:p>
            <a:r>
              <a:rPr lang="en-US" dirty="0"/>
              <a:t> </a:t>
            </a:r>
            <a:r>
              <a:rPr lang="en-US" dirty="0" smtClean="0"/>
              <a:t>    public void eat(){}  =&gt; Omit it</a:t>
            </a:r>
          </a:p>
          <a:p>
            <a:r>
              <a:rPr lang="en-US" dirty="0"/>
              <a:t> </a:t>
            </a:r>
            <a:r>
              <a:rPr lang="en-US" dirty="0" smtClean="0"/>
              <a:t> }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79962" y="3882683"/>
            <a:ext cx="1828801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Inheritance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50498" y="4079631"/>
            <a:ext cx="4142935" cy="1409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57072" y="4051495"/>
            <a:ext cx="1223888" cy="1438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79962" y="5489533"/>
            <a:ext cx="1828801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Sub Class            Child Class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696222" y="4051495"/>
            <a:ext cx="2278966" cy="59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44726" y="4051495"/>
            <a:ext cx="2447779" cy="647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92505" y="4422958"/>
            <a:ext cx="1603717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Super Class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Base Class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Parent Class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5847"/>
            <a:ext cx="8596668" cy="681318"/>
          </a:xfrm>
        </p:spPr>
        <p:txBody>
          <a:bodyPr/>
          <a:lstStyle/>
          <a:p>
            <a:pPr algn="ctr"/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47165"/>
            <a:ext cx="8596668" cy="59167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1)    How you define Main() method in Java?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i)  public static void main(String [args]){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	}</a:t>
            </a:r>
          </a:p>
          <a:p>
            <a:pPr marL="0" indent="0">
              <a:buNone/>
            </a:pPr>
            <a:r>
              <a:rPr lang="en-US" sz="2000" dirty="0" smtClean="0"/>
              <a:t>     ii) public void main(String args[]){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}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iii) public static void main(string args[]){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}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iv) public static void main(String args[]){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}</a:t>
            </a:r>
          </a:p>
          <a:p>
            <a:pPr marL="0" indent="0">
              <a:buNone/>
            </a:pPr>
            <a:r>
              <a:rPr lang="en-US" sz="2000" dirty="0" smtClean="0"/>
              <a:t>     Answer :- [iv]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AutoNum type="arabicParenR" startAt="2"/>
            </a:pPr>
            <a:r>
              <a:rPr lang="en-US" sz="2000" dirty="0" smtClean="0"/>
              <a:t>What is a correct syntax to output :Hello World” in Java ?</a:t>
            </a:r>
          </a:p>
          <a:p>
            <a:pPr marL="0" indent="0">
              <a:buNone/>
            </a:pPr>
            <a:r>
              <a:rPr lang="en-US" sz="2000" dirty="0" smtClean="0"/>
              <a:t>           i) System.out.println(“Hello World”)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i</a:t>
            </a:r>
            <a:r>
              <a:rPr lang="en-US" sz="2000" dirty="0" smtClean="0"/>
              <a:t>i) print(“Hello World”);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iii) Console.WriteLine(“Hello World”);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i</a:t>
            </a:r>
            <a:r>
              <a:rPr lang="en-US" sz="2000" dirty="0" smtClean="0"/>
              <a:t>v) echo(“Hello World”);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Answer :- (i)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654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15153"/>
            <a:ext cx="346934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Quiz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0306" y="1089212"/>
            <a:ext cx="50829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3) </a:t>
            </a:r>
            <a:r>
              <a:rPr lang="en-US" dirty="0"/>
              <a:t>Which data type is used to create a </a:t>
            </a:r>
            <a:r>
              <a:rPr lang="en-US" dirty="0" smtClean="0"/>
              <a:t>variable       that </a:t>
            </a:r>
            <a:r>
              <a:rPr lang="en-US" dirty="0"/>
              <a:t>should store text</a:t>
            </a:r>
            <a:r>
              <a:rPr lang="en-US" dirty="0" smtClean="0"/>
              <a:t>?</a:t>
            </a:r>
          </a:p>
          <a:p>
            <a:r>
              <a:rPr lang="en-US" dirty="0"/>
              <a:t> </a:t>
            </a:r>
            <a:r>
              <a:rPr lang="en-US" dirty="0" smtClean="0"/>
              <a:t>   i) string</a:t>
            </a:r>
          </a:p>
          <a:p>
            <a:r>
              <a:rPr lang="en-US" dirty="0"/>
              <a:t> </a:t>
            </a:r>
            <a:r>
              <a:rPr lang="en-US" dirty="0" smtClean="0"/>
              <a:t>   ii) Txt</a:t>
            </a:r>
          </a:p>
          <a:p>
            <a:r>
              <a:rPr lang="en-US" dirty="0"/>
              <a:t> </a:t>
            </a:r>
            <a:r>
              <a:rPr lang="en-US" dirty="0" smtClean="0"/>
              <a:t>   iii) String</a:t>
            </a:r>
          </a:p>
          <a:p>
            <a:r>
              <a:rPr lang="en-US" dirty="0" smtClean="0"/>
              <a:t>    iv) myString</a:t>
            </a:r>
          </a:p>
          <a:p>
            <a:r>
              <a:rPr lang="en-US" dirty="0" smtClean="0"/>
              <a:t>Answer :- (iii)</a:t>
            </a:r>
          </a:p>
          <a:p>
            <a:endParaRPr lang="en-US" dirty="0"/>
          </a:p>
          <a:p>
            <a:pPr marL="342900" indent="-342900">
              <a:buAutoNum type="arabicParenR" startAt="4"/>
            </a:pPr>
            <a:r>
              <a:rPr lang="en-US" dirty="0" smtClean="0"/>
              <a:t>How do you create a variable with the numeric value 5?</a:t>
            </a:r>
          </a:p>
          <a:p>
            <a:r>
              <a:rPr lang="en-US" dirty="0"/>
              <a:t> </a:t>
            </a:r>
            <a:r>
              <a:rPr lang="en-US" dirty="0" smtClean="0"/>
              <a:t>  i) float x=5;</a:t>
            </a:r>
          </a:p>
          <a:p>
            <a:r>
              <a:rPr lang="en-US" dirty="0"/>
              <a:t> </a:t>
            </a:r>
            <a:r>
              <a:rPr lang="en-US" dirty="0" smtClean="0"/>
              <a:t> ii) num x=5</a:t>
            </a:r>
          </a:p>
          <a:p>
            <a:r>
              <a:rPr lang="en-US" dirty="0"/>
              <a:t> </a:t>
            </a:r>
            <a:r>
              <a:rPr lang="en-US" dirty="0" smtClean="0"/>
              <a:t>iii) int x=5;</a:t>
            </a:r>
          </a:p>
          <a:p>
            <a:r>
              <a:rPr lang="en-US" dirty="0"/>
              <a:t> </a:t>
            </a:r>
            <a:r>
              <a:rPr lang="en-US" dirty="0" smtClean="0"/>
              <a:t>iv) x=5;</a:t>
            </a:r>
          </a:p>
          <a:p>
            <a:r>
              <a:rPr lang="en-US" dirty="0" smtClean="0"/>
              <a:t>Answer :- (iii)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1141" y="1048871"/>
            <a:ext cx="49888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5) Which operator can be used to compare two values?</a:t>
            </a:r>
          </a:p>
          <a:p>
            <a:r>
              <a:rPr lang="en-US" dirty="0"/>
              <a:t> </a:t>
            </a:r>
            <a:r>
              <a:rPr lang="en-US" dirty="0" smtClean="0"/>
              <a:t>   i)  &gt;&lt;</a:t>
            </a:r>
          </a:p>
          <a:p>
            <a:r>
              <a:rPr lang="en-US" dirty="0"/>
              <a:t> </a:t>
            </a:r>
            <a:r>
              <a:rPr lang="en-US" dirty="0" smtClean="0"/>
              <a:t>  ii) &lt;&gt;</a:t>
            </a:r>
          </a:p>
          <a:p>
            <a:r>
              <a:rPr lang="en-US" dirty="0"/>
              <a:t> </a:t>
            </a:r>
            <a:r>
              <a:rPr lang="en-US" dirty="0" smtClean="0"/>
              <a:t>  iii) =</a:t>
            </a:r>
          </a:p>
          <a:p>
            <a:r>
              <a:rPr lang="en-US" dirty="0"/>
              <a:t> </a:t>
            </a:r>
            <a:r>
              <a:rPr lang="en-US" dirty="0" smtClean="0"/>
              <a:t>  iv) ==</a:t>
            </a:r>
          </a:p>
          <a:p>
            <a:r>
              <a:rPr lang="en-US" dirty="0" smtClean="0"/>
              <a:t>Answer :- (iv)</a:t>
            </a:r>
          </a:p>
          <a:p>
            <a:endParaRPr lang="en-US" dirty="0"/>
          </a:p>
          <a:p>
            <a:r>
              <a:rPr lang="en-US" dirty="0" smtClean="0"/>
              <a:t>6) Array Index starts with</a:t>
            </a:r>
          </a:p>
          <a:p>
            <a:r>
              <a:rPr lang="en-US" dirty="0"/>
              <a:t> </a:t>
            </a:r>
            <a:r>
              <a:rPr lang="en-US" dirty="0" smtClean="0"/>
              <a:t>  i) 0</a:t>
            </a:r>
          </a:p>
          <a:p>
            <a:r>
              <a:rPr lang="en-US" dirty="0"/>
              <a:t> </a:t>
            </a:r>
            <a:r>
              <a:rPr lang="en-US" dirty="0" smtClean="0"/>
              <a:t>  ii) 1</a:t>
            </a:r>
          </a:p>
          <a:p>
            <a:r>
              <a:rPr lang="en-US" dirty="0" smtClean="0"/>
              <a:t>Answer :- (i)</a:t>
            </a:r>
          </a:p>
          <a:p>
            <a:endParaRPr lang="en-US" dirty="0"/>
          </a:p>
          <a:p>
            <a:r>
              <a:rPr lang="en-US" dirty="0" smtClean="0"/>
              <a:t>7) How do you create a method in Java?</a:t>
            </a:r>
          </a:p>
          <a:p>
            <a:r>
              <a:rPr lang="en-US" dirty="0"/>
              <a:t> </a:t>
            </a:r>
            <a:r>
              <a:rPr lang="en-US" dirty="0" smtClean="0"/>
              <a:t>  i) (method Name)</a:t>
            </a:r>
          </a:p>
          <a:p>
            <a:r>
              <a:rPr lang="en-US" dirty="0"/>
              <a:t> </a:t>
            </a:r>
            <a:r>
              <a:rPr lang="en-US" dirty="0" smtClean="0"/>
              <a:t>  ii) methodName.</a:t>
            </a:r>
          </a:p>
          <a:p>
            <a:r>
              <a:rPr lang="en-US" dirty="0" smtClean="0"/>
              <a:t>   ii) methodName[]</a:t>
            </a:r>
          </a:p>
          <a:p>
            <a:r>
              <a:rPr lang="en-US" dirty="0"/>
              <a:t> </a:t>
            </a:r>
            <a:r>
              <a:rPr lang="en-US" dirty="0" smtClean="0"/>
              <a:t>  iv) methodName()</a:t>
            </a:r>
          </a:p>
          <a:p>
            <a:r>
              <a:rPr lang="en-US" dirty="0" smtClean="0"/>
              <a:t>Answer :- (iv)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199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Quiz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592" y="1553904"/>
            <a:ext cx="4185623" cy="4766214"/>
          </a:xfrm>
        </p:spPr>
        <p:txBody>
          <a:bodyPr>
            <a:normAutofit fontScale="92500" lnSpcReduction="10000"/>
          </a:bodyPr>
          <a:lstStyle/>
          <a:p>
            <a:pPr>
              <a:buAutoNum type="arabicParenR" startAt="8"/>
            </a:pPr>
            <a:r>
              <a:rPr lang="en-US" dirty="0" smtClean="0"/>
              <a:t>Which keyword is used to create a class in java?</a:t>
            </a:r>
          </a:p>
          <a:p>
            <a:pPr marL="0" indent="0">
              <a:buNone/>
            </a:pPr>
            <a:r>
              <a:rPr lang="en-US" dirty="0" smtClean="0"/>
              <a:t>   i) className</a:t>
            </a:r>
          </a:p>
          <a:p>
            <a:pPr marL="0" indent="0">
              <a:buNone/>
            </a:pPr>
            <a:r>
              <a:rPr lang="en-US" dirty="0" smtClean="0"/>
              <a:t>   ii) class()</a:t>
            </a:r>
          </a:p>
          <a:p>
            <a:pPr marL="0" indent="0">
              <a:buNone/>
            </a:pPr>
            <a:r>
              <a:rPr lang="en-US" dirty="0" smtClean="0"/>
              <a:t>  iii) class</a:t>
            </a:r>
          </a:p>
          <a:p>
            <a:pPr marL="0" indent="0">
              <a:buNone/>
            </a:pPr>
            <a:r>
              <a:rPr lang="en-US" dirty="0" smtClean="0"/>
              <a:t>  iv) MyClass</a:t>
            </a:r>
          </a:p>
          <a:p>
            <a:pPr marL="0" indent="0">
              <a:buNone/>
            </a:pPr>
            <a:r>
              <a:rPr lang="en-US" dirty="0" smtClean="0"/>
              <a:t>Answer :- (iii)</a:t>
            </a:r>
          </a:p>
          <a:p>
            <a:pPr marL="0" indent="0">
              <a:buNone/>
            </a:pPr>
            <a:r>
              <a:rPr lang="en-US" dirty="0" smtClean="0"/>
              <a:t>9) What is the correct way to create an object called myObj of MyClass?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i) MyClass myObj = new MyClass();</a:t>
            </a:r>
          </a:p>
          <a:p>
            <a:pPr marL="0" indent="0">
              <a:buNone/>
            </a:pPr>
            <a:r>
              <a:rPr lang="en-US" dirty="0" smtClean="0"/>
              <a:t>ii) Class myObj = new MyClass();</a:t>
            </a:r>
          </a:p>
          <a:p>
            <a:pPr marL="0" indent="0">
              <a:buNone/>
            </a:pPr>
            <a:r>
              <a:rPr lang="en-US" dirty="0" smtClean="0"/>
              <a:t>iii) Class MyClass = new myObj();</a:t>
            </a:r>
          </a:p>
          <a:p>
            <a:pPr marL="0" indent="0">
              <a:buNone/>
            </a:pPr>
            <a:r>
              <a:rPr lang="en-US" dirty="0" smtClean="0"/>
              <a:t>iv) New myObj = MyClass();</a:t>
            </a:r>
          </a:p>
          <a:p>
            <a:pPr marL="0" indent="0">
              <a:buNone/>
            </a:pPr>
            <a:r>
              <a:rPr lang="en-US" dirty="0" smtClean="0"/>
              <a:t>Answer :- (i)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1680883"/>
            <a:ext cx="4185617" cy="38898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10) In Java, it is possible to inherit attributes and methods from one class to another.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i) True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ii) False</a:t>
            </a:r>
          </a:p>
          <a:p>
            <a:pPr marL="0" indent="0">
              <a:buNone/>
            </a:pPr>
            <a:r>
              <a:rPr lang="en-US" dirty="0" smtClean="0"/>
              <a:t>Answer :- (i)</a:t>
            </a:r>
          </a:p>
          <a:p>
            <a:pPr marL="0" indent="0">
              <a:buNone/>
            </a:pPr>
            <a:r>
              <a:rPr lang="en-US" dirty="0" smtClean="0"/>
              <a:t>11) Which Keyword is used to import a package from the java API library?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i) getlib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ii) lib</a:t>
            </a:r>
          </a:p>
          <a:p>
            <a:pPr marL="0" indent="0">
              <a:buNone/>
            </a:pPr>
            <a:r>
              <a:rPr lang="en-US" dirty="0" smtClean="0"/>
              <a:t>iii) Package</a:t>
            </a:r>
          </a:p>
          <a:p>
            <a:pPr marL="0" indent="0">
              <a:buNone/>
            </a:pPr>
            <a:r>
              <a:rPr lang="en-US" dirty="0" smtClean="0"/>
              <a:t>iv) Import</a:t>
            </a:r>
          </a:p>
          <a:p>
            <a:pPr marL="0" indent="0">
              <a:buNone/>
            </a:pPr>
            <a:r>
              <a:rPr lang="en-US" dirty="0" smtClean="0"/>
              <a:t>Answer :- (iv)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6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/>
          <a:lstStyle/>
          <a:p>
            <a:r>
              <a:rPr lang="en-US" dirty="0" smtClean="0"/>
              <a:t>				   </a:t>
            </a:r>
            <a:r>
              <a:rPr lang="en-US" sz="4000" dirty="0" smtClean="0"/>
              <a:t>Polymorphism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36915"/>
            <a:ext cx="9157131" cy="17541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Polymorphism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  Compile time Polymorphism :- Method Overloading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  Run time Polymorphism :- Method Overriding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73224" y="3191069"/>
            <a:ext cx="5579707" cy="3171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class Animal {</a:t>
            </a:r>
          </a:p>
          <a:p>
            <a:r>
              <a:rPr lang="en-US" dirty="0"/>
              <a:t> </a:t>
            </a:r>
            <a:r>
              <a:rPr lang="en-US" dirty="0" smtClean="0"/>
              <a:t>    public void add(){</a:t>
            </a:r>
          </a:p>
          <a:p>
            <a:r>
              <a:rPr lang="en-US" dirty="0"/>
              <a:t> </a:t>
            </a:r>
            <a:r>
              <a:rPr lang="en-US" dirty="0" smtClean="0"/>
              <a:t>        // Your Code</a:t>
            </a:r>
          </a:p>
          <a:p>
            <a:r>
              <a:rPr lang="en-US" dirty="0"/>
              <a:t> </a:t>
            </a:r>
            <a:r>
              <a:rPr lang="en-US" dirty="0" smtClean="0"/>
              <a:t>    }</a:t>
            </a:r>
          </a:p>
          <a:p>
            <a:r>
              <a:rPr lang="en-US" dirty="0"/>
              <a:t> </a:t>
            </a:r>
            <a:r>
              <a:rPr lang="en-US" dirty="0" smtClean="0"/>
              <a:t>   public void add(int a, int b) {</a:t>
            </a:r>
          </a:p>
          <a:p>
            <a:r>
              <a:rPr lang="en-US" dirty="0"/>
              <a:t> </a:t>
            </a:r>
            <a:r>
              <a:rPr lang="en-US" dirty="0" smtClean="0"/>
              <a:t>       // Your Code</a:t>
            </a:r>
          </a:p>
          <a:p>
            <a:r>
              <a:rPr lang="en-US" dirty="0"/>
              <a:t> </a:t>
            </a:r>
            <a:r>
              <a:rPr lang="en-US" dirty="0" smtClean="0"/>
              <a:t>    }</a:t>
            </a:r>
          </a:p>
          <a:p>
            <a:r>
              <a:rPr lang="en-US" dirty="0" smtClean="0"/>
              <a:t>    public void add(int a, int b, int c){</a:t>
            </a:r>
          </a:p>
          <a:p>
            <a:r>
              <a:rPr lang="en-US" dirty="0"/>
              <a:t> </a:t>
            </a:r>
            <a:r>
              <a:rPr lang="en-US" dirty="0" smtClean="0"/>
              <a:t>        // Your Code</a:t>
            </a:r>
          </a:p>
          <a:p>
            <a:r>
              <a:rPr lang="en-US" dirty="0"/>
              <a:t> </a:t>
            </a:r>
            <a:r>
              <a:rPr lang="en-US" dirty="0" smtClean="0"/>
              <a:t>   }</a:t>
            </a:r>
          </a:p>
          <a:p>
            <a:r>
              <a:rPr lang="en-US" dirty="0"/>
              <a:t> </a:t>
            </a:r>
            <a:r>
              <a:rPr lang="en-US" dirty="0" smtClean="0"/>
              <a:t>}                       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63478" y="3191069"/>
            <a:ext cx="5598367" cy="3171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class Animal{</a:t>
            </a:r>
          </a:p>
          <a:p>
            <a:r>
              <a:rPr lang="en-US" dirty="0"/>
              <a:t> </a:t>
            </a:r>
            <a:r>
              <a:rPr lang="en-US" dirty="0" smtClean="0"/>
              <a:t>      public void add() {</a:t>
            </a:r>
          </a:p>
          <a:p>
            <a:r>
              <a:rPr lang="en-US" dirty="0"/>
              <a:t> </a:t>
            </a:r>
            <a:r>
              <a:rPr lang="en-US" dirty="0" smtClean="0"/>
              <a:t>         // Your Animal code</a:t>
            </a:r>
          </a:p>
          <a:p>
            <a:r>
              <a:rPr lang="en-US" dirty="0"/>
              <a:t> </a:t>
            </a:r>
            <a:r>
              <a:rPr lang="en-US" dirty="0" smtClean="0"/>
              <a:t>       }</a:t>
            </a:r>
          </a:p>
          <a:p>
            <a:r>
              <a:rPr lang="en-US" dirty="0"/>
              <a:t> </a:t>
            </a:r>
            <a:r>
              <a:rPr lang="en-US" dirty="0" smtClean="0"/>
              <a:t>   }</a:t>
            </a:r>
          </a:p>
          <a:p>
            <a:r>
              <a:rPr lang="en-US" dirty="0"/>
              <a:t> </a:t>
            </a:r>
            <a:r>
              <a:rPr lang="en-US" dirty="0" smtClean="0"/>
              <a:t>class Dog extends Animal {</a:t>
            </a:r>
          </a:p>
          <a:p>
            <a:r>
              <a:rPr lang="en-US" dirty="0"/>
              <a:t> </a:t>
            </a:r>
            <a:r>
              <a:rPr lang="en-US" dirty="0" smtClean="0"/>
              <a:t>      public void add() {</a:t>
            </a:r>
          </a:p>
          <a:p>
            <a:r>
              <a:rPr lang="en-US" dirty="0"/>
              <a:t> </a:t>
            </a:r>
            <a:r>
              <a:rPr lang="en-US" dirty="0" smtClean="0"/>
              <a:t>         // Your Modified Dog Code</a:t>
            </a:r>
          </a:p>
          <a:p>
            <a:r>
              <a:rPr lang="en-US" dirty="0"/>
              <a:t> </a:t>
            </a:r>
            <a:r>
              <a:rPr lang="en-US" dirty="0" smtClean="0"/>
              <a:t>        }</a:t>
            </a:r>
          </a:p>
          <a:p>
            <a:r>
              <a:rPr lang="en-US" dirty="0"/>
              <a:t> </a:t>
            </a:r>
            <a:r>
              <a:rPr lang="en-US" dirty="0" smtClean="0"/>
              <a:t>  }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88229" y="3359020"/>
            <a:ext cx="2015412" cy="8024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Method Over Loading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66514" y="3359020"/>
            <a:ext cx="1884784" cy="8024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Method Overriding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</a:t>
            </a:r>
            <a:r>
              <a:rPr lang="en-US" dirty="0" smtClean="0">
                <a:solidFill>
                  <a:srgbClr val="C00000"/>
                </a:solidFill>
              </a:rPr>
              <a:t>Methods in Java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239005" cy="4682053"/>
          </a:xfrm>
        </p:spPr>
        <p:txBody>
          <a:bodyPr/>
          <a:lstStyle/>
          <a:p>
            <a:r>
              <a:rPr lang="en-US" dirty="0" smtClean="0"/>
              <a:t>Methods are collection of statements that are grouped together to perform an operation.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966437" y="2741334"/>
            <a:ext cx="5129563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p</a:t>
            </a:r>
            <a:r>
              <a:rPr lang="en-US" sz="2400" dirty="0" smtClean="0">
                <a:solidFill>
                  <a:schemeClr val="accent1"/>
                </a:solidFill>
              </a:rPr>
              <a:t>ublic static void main(String[] args){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    int sum1=2+3;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   int sum2=4+9;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  System.out.println(sum1);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 System.out.println(sum2);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}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Output: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5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13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9564" y="2529444"/>
            <a:ext cx="4706282" cy="3978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82880" rIns="0" rtlCol="0" anchor="t" anchorCtr="0">
            <a:no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ublic static void main(String[] args){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nt sum1=add(2,3);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 sum2=add(4,9);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System.out.println(sum1);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System.out.println(sum2);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private static int add(int a, int b){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return a+b;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Output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5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13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95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955"/>
            <a:ext cx="10515600" cy="846161"/>
          </a:xfrm>
        </p:spPr>
        <p:txBody>
          <a:bodyPr/>
          <a:lstStyle/>
          <a:p>
            <a:r>
              <a:rPr lang="en-US" dirty="0" smtClean="0"/>
              <a:t>				</a:t>
            </a:r>
            <a:r>
              <a:rPr lang="en-US" sz="4800" dirty="0" smtClean="0">
                <a:solidFill>
                  <a:srgbClr val="00B050"/>
                </a:solidFill>
              </a:rPr>
              <a:t>Arrays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185"/>
            <a:ext cx="4593609" cy="1105469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Single Dimensional Arrays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Multi-dimensional Array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5707" y="1310185"/>
            <a:ext cx="133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=5;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397086" y="1310185"/>
            <a:ext cx="120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 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=45;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99961" y="1311449"/>
            <a:ext cx="1153723" cy="368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dirty="0" smtClean="0"/>
              <a:t>=27;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35821" y="1310185"/>
            <a:ext cx="111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=11;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64824" y="2046322"/>
            <a:ext cx="298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int[] </a:t>
            </a:r>
            <a:r>
              <a:rPr lang="en-US" dirty="0" smtClean="0">
                <a:solidFill>
                  <a:srgbClr val="FF0000"/>
                </a:solidFill>
              </a:rPr>
              <a:t>myArray </a:t>
            </a:r>
            <a:r>
              <a:rPr lang="en-US" dirty="0" smtClean="0"/>
              <a:t>= [5,45,27,11];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076966" y="2890133"/>
          <a:ext cx="62768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209"/>
                <a:gridCol w="1569209"/>
                <a:gridCol w="1569209"/>
                <a:gridCol w="1569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76966" y="3260973"/>
            <a:ext cx="627683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Index: 0	    	 1		2           		 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107976"/>
            <a:ext cx="4730087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00B050"/>
                </a:solidFill>
              </a:rPr>
              <a:t>Print Integer </a:t>
            </a:r>
            <a:r>
              <a:rPr lang="en-US" dirty="0" smtClean="0">
                <a:solidFill>
                  <a:srgbClr val="FF0000"/>
                </a:solidFill>
              </a:rPr>
              <a:t>45</a:t>
            </a:r>
            <a:r>
              <a:rPr lang="en-US" dirty="0" smtClean="0"/>
              <a:t>;</a:t>
            </a:r>
          </a:p>
          <a:p>
            <a:r>
              <a:rPr lang="en-US" dirty="0"/>
              <a:t> </a:t>
            </a:r>
            <a:r>
              <a:rPr lang="en-US" dirty="0" smtClean="0"/>
              <a:t>    System.out.print(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);</a:t>
            </a:r>
          </a:p>
          <a:p>
            <a:r>
              <a:rPr lang="en-US" dirty="0"/>
              <a:t> </a:t>
            </a:r>
            <a:r>
              <a:rPr lang="en-US" dirty="0" smtClean="0"/>
              <a:t>    System.out.print(</a:t>
            </a:r>
            <a:r>
              <a:rPr lang="en-US" dirty="0" smtClean="0">
                <a:solidFill>
                  <a:srgbClr val="FF0000"/>
                </a:solidFill>
              </a:rPr>
              <a:t>myArray[1]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60107" y="4012442"/>
            <a:ext cx="5022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00B050"/>
                </a:solidFill>
              </a:rPr>
              <a:t>Output :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45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45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3674"/>
          </a:xfrm>
        </p:spPr>
        <p:txBody>
          <a:bodyPr/>
          <a:lstStyle/>
          <a:p>
            <a:r>
              <a:rPr lang="en-US" dirty="0" smtClean="0"/>
              <a:t>			Arrays: </a:t>
            </a:r>
            <a:r>
              <a:rPr lang="en-US" dirty="0" smtClean="0">
                <a:solidFill>
                  <a:srgbClr val="00B050"/>
                </a:solidFill>
              </a:rPr>
              <a:t>Introduction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481065"/>
              </p:ext>
            </p:extLst>
          </p:nvPr>
        </p:nvGraphicFramePr>
        <p:xfrm>
          <a:off x="6905767" y="3058160"/>
          <a:ext cx="4162568" cy="64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0642"/>
                <a:gridCol w="1040642"/>
                <a:gridCol w="1040642"/>
                <a:gridCol w="10406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“Hello”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“Ishani”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“Shriya”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“Parina”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95999" y="2040031"/>
            <a:ext cx="4619223" cy="423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Index: 0           1                2              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5812" y="2621118"/>
            <a:ext cx="77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 []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05767" y="2608544"/>
            <a:ext cx="358032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5         45           27      11      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710985" y="2582605"/>
            <a:ext cx="27296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  <a:endCxn id="6" idx="2"/>
          </p:cNvCxnSpPr>
          <p:nvPr/>
        </p:nvCxnSpPr>
        <p:spPr>
          <a:xfrm>
            <a:off x="8695930" y="2608544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471546" y="2591463"/>
            <a:ext cx="27296" cy="351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27594" y="3058160"/>
            <a:ext cx="1078173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String []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27594" y="3575713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loat []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375"/>
              </p:ext>
            </p:extLst>
          </p:nvPr>
        </p:nvGraphicFramePr>
        <p:xfrm>
          <a:off x="6905767" y="3733303"/>
          <a:ext cx="4162568" cy="36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0642"/>
                <a:gridCol w="1040642"/>
                <a:gridCol w="1040642"/>
                <a:gridCol w="1040642"/>
              </a:tblGrid>
              <a:tr h="294401"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827594" y="4176215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Float []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33041"/>
              </p:ext>
            </p:extLst>
          </p:nvPr>
        </p:nvGraphicFramePr>
        <p:xfrm>
          <a:off x="6905767" y="4176215"/>
          <a:ext cx="41625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40642"/>
                <a:gridCol w="1040642"/>
                <a:gridCol w="1040642"/>
                <a:gridCol w="10406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7672" y="1958829"/>
            <a:ext cx="50633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Arrays: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Fixed Size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Sequential collection of elements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Same data type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Index starts from 0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52634" y="4981433"/>
            <a:ext cx="285238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Syntax:</a:t>
            </a:r>
          </a:p>
          <a:p>
            <a:r>
              <a:rPr lang="en-US" dirty="0"/>
              <a:t> </a:t>
            </a:r>
            <a:r>
              <a:rPr lang="en-US" dirty="0" smtClean="0"/>
              <a:t>datatype [] arrayName ;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69202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604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50" y="609600"/>
            <a:ext cx="8024751" cy="5881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  Hardware Map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0614" y="1403797"/>
            <a:ext cx="81523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It provides programmer to identify hardware in the robot so that they can write programs that interact with that hardware.</a:t>
            </a:r>
          </a:p>
          <a:p>
            <a:r>
              <a:rPr lang="en-US" dirty="0"/>
              <a:t> </a:t>
            </a:r>
            <a:r>
              <a:rPr lang="en-US" dirty="0" smtClean="0"/>
              <a:t>   Examples of Hardware Map code is:</a:t>
            </a:r>
          </a:p>
          <a:p>
            <a:r>
              <a:rPr lang="en-US" dirty="0"/>
              <a:t> </a:t>
            </a:r>
            <a:r>
              <a:rPr lang="en-US" dirty="0" smtClean="0"/>
              <a:t>   nameofDevice=hardwareMap.device.get(“name”);</a:t>
            </a:r>
          </a:p>
          <a:p>
            <a:r>
              <a:rPr lang="en-US" dirty="0"/>
              <a:t> </a:t>
            </a:r>
            <a:r>
              <a:rPr lang="en-US" dirty="0" smtClean="0"/>
              <a:t>   LeftMotor</a:t>
            </a:r>
            <a:r>
              <a:rPr lang="en-US" dirty="0"/>
              <a:t> </a:t>
            </a:r>
            <a:r>
              <a:rPr lang="en-US" dirty="0" smtClean="0"/>
              <a:t> = hardwareMap.dcMotor.get(“left_drive”);</a:t>
            </a:r>
          </a:p>
          <a:p>
            <a:r>
              <a:rPr lang="en-US" dirty="0"/>
              <a:t> </a:t>
            </a:r>
            <a:r>
              <a:rPr lang="en-US" dirty="0" smtClean="0"/>
              <a:t>   servoClaw = hardwareMap.servo.get (“servo_claw”);</a:t>
            </a:r>
          </a:p>
          <a:p>
            <a:r>
              <a:rPr lang="en-US" dirty="0"/>
              <a:t> </a:t>
            </a:r>
            <a:r>
              <a:rPr lang="en-US" dirty="0" smtClean="0"/>
              <a:t>   touchSensor= hardwareMap.touchSensor.get (“touch”);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18" y="4508094"/>
            <a:ext cx="6887536" cy="20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96" y="1930400"/>
            <a:ext cx="6419850" cy="427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Example of DcMotor</a:t>
            </a:r>
            <a:r>
              <a:rPr lang="en-US" dirty="0"/>
              <a:t> </a:t>
            </a:r>
            <a:r>
              <a:rPr lang="en-US" dirty="0" smtClean="0"/>
              <a:t>variables and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9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endParaRPr dirty="0"/>
          </a:p>
        </p:txBody>
      </p:sp>
      <p:sp>
        <p:nvSpPr>
          <p:cNvPr id="1535" name="Google Shape;1535;p96"/>
          <p:cNvSpPr txBox="1">
            <a:spLocks noGrp="1"/>
          </p:cNvSpPr>
          <p:nvPr>
            <p:ph type="body" idx="1"/>
          </p:nvPr>
        </p:nvSpPr>
        <p:spPr>
          <a:xfrm>
            <a:off x="960000" y="1585200"/>
            <a:ext cx="10272000" cy="450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pic>
        <p:nvPicPr>
          <p:cNvPr id="1536" name="Google Shape;1536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34" y="554601"/>
            <a:ext cx="5899089" cy="613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96"/>
          <p:cNvSpPr/>
          <p:nvPr/>
        </p:nvSpPr>
        <p:spPr>
          <a:xfrm>
            <a:off x="815900" y="826933"/>
            <a:ext cx="5435600" cy="8160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38" name="Google Shape;1538;p96"/>
          <p:cNvSpPr/>
          <p:nvPr/>
        </p:nvSpPr>
        <p:spPr>
          <a:xfrm>
            <a:off x="960000" y="2187833"/>
            <a:ext cx="2557200" cy="5796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39" name="Google Shape;1539;p96"/>
          <p:cNvSpPr/>
          <p:nvPr/>
        </p:nvSpPr>
        <p:spPr>
          <a:xfrm>
            <a:off x="1185233" y="3692067"/>
            <a:ext cx="5220800" cy="3984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540" name="Google Shape;1540;p96"/>
          <p:cNvSpPr/>
          <p:nvPr/>
        </p:nvSpPr>
        <p:spPr>
          <a:xfrm>
            <a:off x="1185233" y="4380400"/>
            <a:ext cx="5220800" cy="1952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cxnSp>
        <p:nvCxnSpPr>
          <p:cNvPr id="1542" name="Google Shape;1542;p96"/>
          <p:cNvCxnSpPr/>
          <p:nvPr/>
        </p:nvCxnSpPr>
        <p:spPr>
          <a:xfrm>
            <a:off x="6406033" y="4458100"/>
            <a:ext cx="734355" cy="529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3" name="Google Shape;1543;p96"/>
          <p:cNvSpPr txBox="1"/>
          <p:nvPr/>
        </p:nvSpPr>
        <p:spPr>
          <a:xfrm>
            <a:off x="8008967" y="3305951"/>
            <a:ext cx="28712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b="1" dirty="0">
                <a:solidFill>
                  <a:schemeClr val="accent2"/>
                </a:solidFill>
              </a:rPr>
              <a:t>Hardware Mapping</a:t>
            </a:r>
            <a:endParaRPr sz="2400" b="1" dirty="0">
              <a:solidFill>
                <a:schemeClr val="accent2"/>
              </a:solidFill>
            </a:endParaRPr>
          </a:p>
          <a:p>
            <a:r>
              <a:rPr lang="en" sz="2400" dirty="0">
                <a:solidFill>
                  <a:schemeClr val="accent2"/>
                </a:solidFill>
              </a:rPr>
              <a:t>Linking your variables to their names in </a:t>
            </a:r>
            <a:r>
              <a:rPr lang="en" sz="2400" dirty="0" smtClean="0">
                <a:solidFill>
                  <a:schemeClr val="accent2"/>
                </a:solidFill>
              </a:rPr>
              <a:t>robot</a:t>
            </a:r>
          </a:p>
          <a:p>
            <a:r>
              <a:rPr lang="en" sz="2400" dirty="0" smtClean="0">
                <a:solidFill>
                  <a:schemeClr val="accent2"/>
                </a:solidFill>
              </a:rPr>
              <a:t> </a:t>
            </a:r>
            <a:r>
              <a:rPr lang="en" sz="2400" dirty="0">
                <a:solidFill>
                  <a:schemeClr val="accent2"/>
                </a:solidFill>
              </a:rPr>
              <a:t>configuration</a:t>
            </a:r>
            <a:endParaRPr sz="2400" dirty="0">
              <a:solidFill>
                <a:schemeClr val="accent2"/>
              </a:solidFill>
            </a:endParaRPr>
          </a:p>
        </p:txBody>
      </p:sp>
      <p:cxnSp>
        <p:nvCxnSpPr>
          <p:cNvPr id="1544" name="Google Shape;1544;p96"/>
          <p:cNvCxnSpPr>
            <a:stCxn id="1539" idx="3"/>
          </p:cNvCxnSpPr>
          <p:nvPr/>
        </p:nvCxnSpPr>
        <p:spPr>
          <a:xfrm rot="10800000" flipH="1">
            <a:off x="6406033" y="3887267"/>
            <a:ext cx="1603600" cy="4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5" name="Google Shape;1545;p96"/>
          <p:cNvCxnSpPr/>
          <p:nvPr/>
        </p:nvCxnSpPr>
        <p:spPr>
          <a:xfrm>
            <a:off x="3517200" y="2479633"/>
            <a:ext cx="3418000" cy="56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6" name="Google Shape;1546;p96"/>
          <p:cNvSpPr txBox="1"/>
          <p:nvPr/>
        </p:nvSpPr>
        <p:spPr>
          <a:xfrm>
            <a:off x="6935200" y="1779818"/>
            <a:ext cx="28712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b="1" dirty="0">
                <a:solidFill>
                  <a:schemeClr val="accent2"/>
                </a:solidFill>
              </a:rPr>
              <a:t>Variables</a:t>
            </a:r>
            <a:endParaRPr sz="2400" b="1" dirty="0">
              <a:solidFill>
                <a:schemeClr val="accent2"/>
              </a:solidFill>
            </a:endParaRPr>
          </a:p>
          <a:p>
            <a:r>
              <a:rPr lang="en" sz="2400" dirty="0">
                <a:solidFill>
                  <a:schemeClr val="accent2"/>
                </a:solidFill>
              </a:rPr>
              <a:t>Creating variables of type DcMotor</a:t>
            </a:r>
            <a:endParaRPr sz="2400" dirty="0">
              <a:solidFill>
                <a:schemeClr val="accent2"/>
              </a:solidFill>
            </a:endParaRPr>
          </a:p>
        </p:txBody>
      </p:sp>
      <p:sp>
        <p:nvSpPr>
          <p:cNvPr id="1547" name="Google Shape;1547;p96"/>
          <p:cNvSpPr txBox="1"/>
          <p:nvPr/>
        </p:nvSpPr>
        <p:spPr>
          <a:xfrm>
            <a:off x="7695500" y="87985"/>
            <a:ext cx="2871200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b="1" dirty="0" smtClean="0">
                <a:solidFill>
                  <a:schemeClr val="accent2"/>
                </a:solidFill>
              </a:rPr>
              <a:t>Imports</a:t>
            </a:r>
            <a:endParaRPr sz="2400" b="1" dirty="0">
              <a:solidFill>
                <a:schemeClr val="accent2"/>
              </a:solidFill>
            </a:endParaRPr>
          </a:p>
          <a:p>
            <a:r>
              <a:rPr lang="en" sz="2400" dirty="0">
                <a:solidFill>
                  <a:schemeClr val="accent2"/>
                </a:solidFill>
              </a:rPr>
              <a:t>Importing the coding libraries you need</a:t>
            </a:r>
            <a:endParaRPr sz="2400" dirty="0">
              <a:solidFill>
                <a:schemeClr val="accent2"/>
              </a:solidFill>
            </a:endParaRPr>
          </a:p>
        </p:txBody>
      </p:sp>
      <p:cxnSp>
        <p:nvCxnSpPr>
          <p:cNvPr id="1548" name="Google Shape;1548;p96"/>
          <p:cNvCxnSpPr>
            <a:stCxn id="1537" idx="3"/>
            <a:endCxn id="1547" idx="1"/>
          </p:cNvCxnSpPr>
          <p:nvPr/>
        </p:nvCxnSpPr>
        <p:spPr>
          <a:xfrm flipV="1">
            <a:off x="6251500" y="949739"/>
            <a:ext cx="1444000" cy="28519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Box 4"/>
          <p:cNvSpPr txBox="1"/>
          <p:nvPr/>
        </p:nvSpPr>
        <p:spPr>
          <a:xfrm>
            <a:off x="4673429" y="4935427"/>
            <a:ext cx="3697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Reverse the direction of  right motor, So that Robot moves forward when right and left are set to 1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20732</TotalTime>
  <Words>1394</Words>
  <Application>Microsoft Office PowerPoint</Application>
  <PresentationFormat>Widescreen</PresentationFormat>
  <Paragraphs>339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Fira Code</vt:lpstr>
      <vt:lpstr>Oswald</vt:lpstr>
      <vt:lpstr>Roboto Condensed Light</vt:lpstr>
      <vt:lpstr>Trebuchet MS</vt:lpstr>
      <vt:lpstr>Wingdings</vt:lpstr>
      <vt:lpstr>Wingdings 3</vt:lpstr>
      <vt:lpstr>Facet</vt:lpstr>
      <vt:lpstr>Super Class and Sub Class(Inheritance)</vt:lpstr>
      <vt:lpstr>    Inheritance Concept</vt:lpstr>
      <vt:lpstr>       Polymorphism</vt:lpstr>
      <vt:lpstr>   Methods in Java</vt:lpstr>
      <vt:lpstr>    Arrays</vt:lpstr>
      <vt:lpstr>   Arrays: Introduction</vt:lpstr>
      <vt:lpstr>         Hardware Map</vt:lpstr>
      <vt:lpstr>   Example of DcMotor variables and Methods</vt:lpstr>
      <vt:lpstr>PowerPoint Presentation</vt:lpstr>
      <vt:lpstr>   Iterators [LOOPS]</vt:lpstr>
      <vt:lpstr>3 parts to motor movement</vt:lpstr>
      <vt:lpstr>Turning or Forwards?</vt:lpstr>
      <vt:lpstr>Turning or Forwards?</vt:lpstr>
      <vt:lpstr>          Making our own Op-Mode</vt:lpstr>
      <vt:lpstr> Android Studio Screen Shot</vt:lpstr>
      <vt:lpstr> Types of Op-Mode</vt:lpstr>
      <vt:lpstr>Important Websites for Information</vt:lpstr>
      <vt:lpstr> Virtual Robot   Simulator </vt:lpstr>
      <vt:lpstr>Set-Up</vt:lpstr>
      <vt:lpstr>Quiz</vt:lpstr>
      <vt:lpstr>PowerPoint Presentation</vt:lpstr>
      <vt:lpstr>Quiz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103</cp:revision>
  <dcterms:created xsi:type="dcterms:W3CDTF">2021-08-23T17:03:48Z</dcterms:created>
  <dcterms:modified xsi:type="dcterms:W3CDTF">2023-08-30T16:40:03Z</dcterms:modified>
</cp:coreProperties>
</file>