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67" r:id="rId4"/>
    <p:sldId id="268" r:id="rId5"/>
    <p:sldId id="269" r:id="rId6"/>
    <p:sldId id="271" r:id="rId7"/>
    <p:sldId id="270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A1ADF-61A6-4D16-BA4F-BB30C740AA6B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2065E-8018-416B-A1F8-91B31D11E9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5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Sensors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+mj-lt"/>
              </a:rPr>
              <a:t>Color Identification</a:t>
            </a:r>
            <a:endParaRPr lang="en-US" sz="54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6019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Zook </a:t>
            </a:r>
            <a:br>
              <a:rPr lang="en-US" dirty="0" smtClean="0"/>
            </a:br>
            <a:r>
              <a:rPr lang="en-US" dirty="0" smtClean="0"/>
              <a:t>13-Sep-2016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2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Greenwood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Create </a:t>
            </a:r>
            <a:r>
              <a:rPr lang="en-US" sz="2400" dirty="0" smtClean="0"/>
              <a:t>methods </a:t>
            </a:r>
            <a:r>
              <a:rPr lang="en-US" sz="2400" dirty="0"/>
              <a:t>to identify line </a:t>
            </a:r>
            <a:r>
              <a:rPr lang="en-US" sz="2400" dirty="0" smtClean="0"/>
              <a:t>and beacon color.</a:t>
            </a:r>
          </a:p>
          <a:p>
            <a:pPr marL="512763" lvl="1" indent="0">
              <a:buNone/>
            </a:pPr>
            <a:r>
              <a:rPr lang="en-US" dirty="0" smtClean="0"/>
              <a:t>Examples:</a:t>
            </a:r>
          </a:p>
          <a:p>
            <a:pPr lvl="2"/>
            <a:r>
              <a:rPr lang="en-US" dirty="0" err="1"/>
              <a:t>lineColor</a:t>
            </a:r>
            <a:r>
              <a:rPr lang="en-US" dirty="0"/>
              <a:t> </a:t>
            </a:r>
            <a:r>
              <a:rPr lang="en-US" dirty="0" smtClean="0"/>
              <a:t>– returns </a:t>
            </a:r>
            <a:r>
              <a:rPr lang="en-US" dirty="0"/>
              <a:t>red, blue, white, none</a:t>
            </a:r>
          </a:p>
          <a:p>
            <a:pPr lvl="2"/>
            <a:r>
              <a:rPr lang="en-US" dirty="0" err="1"/>
              <a:t>lineWhite</a:t>
            </a:r>
            <a:r>
              <a:rPr lang="en-US" dirty="0"/>
              <a:t> </a:t>
            </a:r>
            <a:r>
              <a:rPr lang="en-US" dirty="0" smtClean="0"/>
              <a:t>– returns </a:t>
            </a:r>
            <a:r>
              <a:rPr lang="en-US" dirty="0"/>
              <a:t>true or false</a:t>
            </a:r>
          </a:p>
          <a:p>
            <a:pPr lvl="2"/>
            <a:r>
              <a:rPr lang="en-US" dirty="0" err="1"/>
              <a:t>lineRed</a:t>
            </a:r>
            <a:r>
              <a:rPr lang="en-US" dirty="0"/>
              <a:t> </a:t>
            </a:r>
            <a:r>
              <a:rPr lang="en-US" dirty="0" smtClean="0"/>
              <a:t>– returns </a:t>
            </a:r>
            <a:r>
              <a:rPr lang="en-US" dirty="0"/>
              <a:t>true or false</a:t>
            </a:r>
          </a:p>
          <a:p>
            <a:pPr lvl="2"/>
            <a:r>
              <a:rPr lang="en-US" dirty="0" err="1" smtClean="0"/>
              <a:t>beaconBlue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returns </a:t>
            </a:r>
            <a:r>
              <a:rPr lang="en-US" dirty="0"/>
              <a:t>true or </a:t>
            </a:r>
            <a:r>
              <a:rPr lang="en-US" dirty="0" smtClean="0"/>
              <a:t>false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Create line following method.</a:t>
            </a:r>
          </a:p>
          <a:p>
            <a:pPr marL="512763" lvl="1" indent="0">
              <a:buNone/>
            </a:pPr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Turn left if line detected.</a:t>
            </a:r>
          </a:p>
          <a:p>
            <a:pPr lvl="2"/>
            <a:r>
              <a:rPr lang="en-US" dirty="0" smtClean="0"/>
              <a:t>Turn right if line lost.</a:t>
            </a:r>
          </a:p>
          <a:p>
            <a:pPr lvl="2"/>
            <a:r>
              <a:rPr lang="en-US" dirty="0" smtClean="0"/>
              <a:t>Turn off if line lost for excessive time.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8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Training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 smtClean="0"/>
              <a:t>Color is described in 3 coordinates.</a:t>
            </a:r>
          </a:p>
          <a:p>
            <a:pPr>
              <a:spcBef>
                <a:spcPts val="1200"/>
              </a:spcBef>
            </a:pPr>
            <a:r>
              <a:rPr lang="en-US" sz="3200" dirty="0" smtClean="0"/>
              <a:t>RGB and HSV color coordinates are provided by the FTC Robot App.</a:t>
            </a:r>
          </a:p>
          <a:p>
            <a:pPr>
              <a:spcBef>
                <a:spcPts val="1200"/>
              </a:spcBef>
            </a:pPr>
            <a:r>
              <a:rPr lang="en-US" sz="3200" dirty="0" smtClean="0"/>
              <a:t>Many variables affect color measurement.</a:t>
            </a:r>
          </a:p>
          <a:p>
            <a:pPr>
              <a:spcBef>
                <a:spcPts val="1200"/>
              </a:spcBef>
            </a:pPr>
            <a:r>
              <a:rPr lang="en-US" sz="3200" dirty="0" smtClean="0"/>
              <a:t>To promote accuracy, keep measurement conditions stable.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Color is typically defined in 3 coordinates</a:t>
            </a:r>
          </a:p>
          <a:p>
            <a:r>
              <a:rPr lang="en-US" sz="2400" dirty="0"/>
              <a:t>Common color coordinate types: </a:t>
            </a:r>
          </a:p>
          <a:p>
            <a:pPr lvl="1"/>
            <a:r>
              <a:rPr lang="en-US" sz="2400" dirty="0"/>
              <a:t>RGB – Red, Green, Blue</a:t>
            </a:r>
          </a:p>
          <a:p>
            <a:pPr lvl="1"/>
            <a:r>
              <a:rPr lang="en-US" sz="2400" dirty="0"/>
              <a:t>HSV – Hue Saturation Value </a:t>
            </a:r>
          </a:p>
          <a:p>
            <a:pPr lvl="1"/>
            <a:r>
              <a:rPr lang="en-US" sz="2400" dirty="0"/>
              <a:t>HSI – Hue, Saturation, </a:t>
            </a:r>
            <a:r>
              <a:rPr lang="en-US" sz="2400" dirty="0" smtClean="0"/>
              <a:t>Intensity</a:t>
            </a:r>
            <a:endParaRPr lang="en-US" sz="2400" dirty="0"/>
          </a:p>
          <a:p>
            <a:r>
              <a:rPr lang="en-US" sz="2400" dirty="0"/>
              <a:t>Each type has advantages depending upon the </a:t>
            </a:r>
            <a:r>
              <a:rPr lang="en-US" sz="2400" dirty="0" smtClean="0"/>
              <a:t>application.</a:t>
            </a:r>
            <a:endParaRPr lang="en-US" sz="2400" dirty="0"/>
          </a:p>
          <a:p>
            <a:r>
              <a:rPr lang="en-US" sz="2400" dirty="0" smtClean="0"/>
              <a:t>The FTC Robot </a:t>
            </a:r>
            <a:r>
              <a:rPr lang="en-US" sz="2400" dirty="0"/>
              <a:t>Controller app provides RGB by default and </a:t>
            </a:r>
            <a:r>
              <a:rPr lang="en-US" sz="2400" dirty="0" smtClean="0"/>
              <a:t>a method to convert RGB to HSV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351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1981200"/>
            <a:ext cx="3476625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RGB Coordinates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3733800"/>
            <a:ext cx="1097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Green</a:t>
            </a:r>
            <a:endParaRPr lang="en-US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4093" y="5491413"/>
            <a:ext cx="875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Blue</a:t>
            </a:r>
            <a:endParaRPr lang="en-US" sz="2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5110413"/>
            <a:ext cx="774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Red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148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HSV Coordinates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752600" y="1521602"/>
            <a:ext cx="4430952" cy="2897998"/>
            <a:chOff x="1752600" y="1521602"/>
            <a:chExt cx="4430952" cy="2897998"/>
          </a:xfrm>
        </p:grpSpPr>
        <p:pic>
          <p:nvPicPr>
            <p:cNvPr id="4" name="Picture 3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1902602"/>
              <a:ext cx="3342639" cy="2516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1752600" y="3045602"/>
              <a:ext cx="10260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j-lt"/>
                </a:rPr>
                <a:t>Value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00989" y="1521602"/>
              <a:ext cx="17879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j-lt"/>
                </a:rPr>
                <a:t>Saturation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78523" y="3731402"/>
              <a:ext cx="8050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j-lt"/>
                </a:rPr>
                <a:t>Hue</a:t>
              </a:r>
              <a:endParaRPr lang="en-US" sz="2800" dirty="0">
                <a:latin typeface="+mj-lt"/>
              </a:endParaRPr>
            </a:p>
          </p:txBody>
        </p:sp>
      </p:grp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52809"/>
            <a:ext cx="1981200" cy="179592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28600" y="6305490"/>
            <a:ext cx="2695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Hue (0 to 360 degrees)</a:t>
            </a:r>
            <a:endParaRPr lang="en-US" sz="2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5684" y="6305490"/>
            <a:ext cx="2780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Saturation (% or count)</a:t>
            </a:r>
            <a:endParaRPr lang="en-US" sz="2000" dirty="0">
              <a:latin typeface="+mj-lt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024" y="4986865"/>
            <a:ext cx="2434909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5888914" y="6305490"/>
            <a:ext cx="2239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Value (% or count)</a:t>
            </a:r>
            <a:endParaRPr lang="en-US" sz="2000" dirty="0">
              <a:latin typeface="+mj-lt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914" y="4953000"/>
            <a:ext cx="2239139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766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Zook’s</a:t>
            </a:r>
            <a:r>
              <a:rPr lang="en-US" dirty="0" smtClean="0"/>
              <a:t>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7724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HSV instead of RGB to identify line and beacon colors</a:t>
            </a:r>
          </a:p>
          <a:p>
            <a:endParaRPr lang="en-US" sz="2400" dirty="0"/>
          </a:p>
          <a:p>
            <a:r>
              <a:rPr lang="en-US" sz="2400" dirty="0" smtClean="0"/>
              <a:t>Why?  Because ….</a:t>
            </a:r>
          </a:p>
        </p:txBody>
      </p:sp>
    </p:spTree>
    <p:extLst>
      <p:ext uri="{BB962C8B-B14F-4D97-AF65-F5344CB8AC3E}">
        <p14:creationId xmlns:p14="http://schemas.microsoft.com/office/powerpoint/2010/main" val="35104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92201" y="5232399"/>
            <a:ext cx="92486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/>
              <a:t>White</a:t>
            </a:r>
            <a:endParaRPr lang="en-US" sz="19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Establish relevant coordinate limits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Blue </a:t>
            </a:r>
          </a:p>
          <a:p>
            <a:pPr lvl="2"/>
            <a:r>
              <a:rPr lang="en-US" dirty="0" smtClean="0"/>
              <a:t>min </a:t>
            </a:r>
            <a:r>
              <a:rPr lang="en-US" dirty="0"/>
              <a:t>blue hue &lt; H &lt; max blue high</a:t>
            </a:r>
          </a:p>
          <a:p>
            <a:pPr lvl="2"/>
            <a:r>
              <a:rPr lang="en-US" dirty="0" smtClean="0"/>
              <a:t>S </a:t>
            </a:r>
            <a:r>
              <a:rPr lang="en-US" dirty="0"/>
              <a:t>&gt; min </a:t>
            </a:r>
            <a:r>
              <a:rPr lang="en-US" dirty="0" smtClean="0"/>
              <a:t>blue saturation</a:t>
            </a:r>
            <a:endParaRPr lang="en-US" dirty="0"/>
          </a:p>
          <a:p>
            <a:pPr lvl="2"/>
            <a:r>
              <a:rPr lang="en-US" dirty="0" smtClean="0"/>
              <a:t>V </a:t>
            </a:r>
            <a:r>
              <a:rPr lang="en-US" dirty="0"/>
              <a:t>&gt; min </a:t>
            </a:r>
            <a:r>
              <a:rPr lang="en-US" dirty="0" smtClean="0"/>
              <a:t>blue value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Red </a:t>
            </a:r>
          </a:p>
          <a:p>
            <a:pPr lvl="2"/>
            <a:r>
              <a:rPr lang="en-US" dirty="0" smtClean="0"/>
              <a:t>min </a:t>
            </a:r>
            <a:r>
              <a:rPr lang="en-US" dirty="0"/>
              <a:t>red hue &gt; H, </a:t>
            </a:r>
            <a:r>
              <a:rPr lang="en-US" dirty="0" smtClean="0"/>
              <a:t>or </a:t>
            </a:r>
            <a:r>
              <a:rPr lang="en-US" dirty="0"/>
              <a:t>H &lt; max red hue</a:t>
            </a:r>
          </a:p>
          <a:p>
            <a:pPr lvl="2"/>
            <a:r>
              <a:rPr lang="en-US" dirty="0" smtClean="0"/>
              <a:t>S </a:t>
            </a:r>
            <a:r>
              <a:rPr lang="en-US" dirty="0"/>
              <a:t>&gt; min </a:t>
            </a:r>
            <a:r>
              <a:rPr lang="en-US" dirty="0" smtClean="0"/>
              <a:t>red saturation</a:t>
            </a:r>
            <a:endParaRPr lang="en-US" dirty="0"/>
          </a:p>
          <a:p>
            <a:pPr lvl="2"/>
            <a:r>
              <a:rPr lang="en-US" dirty="0" smtClean="0"/>
              <a:t>V </a:t>
            </a:r>
            <a:r>
              <a:rPr lang="en-US" dirty="0"/>
              <a:t>&gt; min </a:t>
            </a:r>
            <a:r>
              <a:rPr lang="en-US" dirty="0" err="1" smtClean="0"/>
              <a:t>rd</a:t>
            </a:r>
            <a:r>
              <a:rPr lang="en-US" dirty="0" smtClean="0"/>
              <a:t> value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White</a:t>
            </a:r>
          </a:p>
          <a:p>
            <a:pPr lvl="2"/>
            <a:r>
              <a:rPr lang="en-US" dirty="0" smtClean="0"/>
              <a:t>saturation </a:t>
            </a:r>
            <a:r>
              <a:rPr lang="en-US" dirty="0"/>
              <a:t>&lt; </a:t>
            </a:r>
            <a:r>
              <a:rPr lang="en-US" dirty="0" smtClean="0"/>
              <a:t>[</a:t>
            </a:r>
            <a:r>
              <a:rPr lang="en-US" i="1" dirty="0" smtClean="0"/>
              <a:t>colorful</a:t>
            </a:r>
            <a:r>
              <a:rPr lang="en-US" dirty="0" smtClean="0"/>
              <a:t>]</a:t>
            </a:r>
            <a:endParaRPr lang="en-US" dirty="0"/>
          </a:p>
          <a:p>
            <a:pPr lvl="2"/>
            <a:r>
              <a:rPr lang="en-US" dirty="0" smtClean="0"/>
              <a:t>value </a:t>
            </a:r>
            <a:r>
              <a:rPr lang="en-US" dirty="0"/>
              <a:t>&gt; </a:t>
            </a:r>
            <a:r>
              <a:rPr lang="en-US" dirty="0" smtClean="0"/>
              <a:t>[</a:t>
            </a:r>
            <a:r>
              <a:rPr lang="en-US" i="1" dirty="0" smtClean="0"/>
              <a:t>dark</a:t>
            </a:r>
            <a:r>
              <a:rPr lang="en-US" dirty="0" smtClean="0"/>
              <a:t>]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467" y="2111502"/>
            <a:ext cx="2356846" cy="177469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946504" y="2917414"/>
            <a:ext cx="785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Value</a:t>
            </a:r>
            <a:endParaRPr lang="en-US" sz="2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1734" y="1842864"/>
            <a:ext cx="1326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Saturation</a:t>
            </a:r>
            <a:endParaRPr lang="en-US" sz="2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02505" y="3400962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Hue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343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Measurement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Color measurements </a:t>
            </a:r>
            <a:r>
              <a:rPr lang="en-US" sz="2000" dirty="0" smtClean="0"/>
              <a:t>are impacted by many variables including but not limited to:</a:t>
            </a:r>
          </a:p>
          <a:p>
            <a:pPr lvl="2"/>
            <a:r>
              <a:rPr lang="en-US" sz="2000" dirty="0"/>
              <a:t>proximity of </a:t>
            </a:r>
            <a:r>
              <a:rPr lang="en-US" sz="2000" dirty="0" smtClean="0"/>
              <a:t>sensor to object</a:t>
            </a:r>
            <a:endParaRPr lang="en-US" sz="2000" dirty="0"/>
          </a:p>
          <a:p>
            <a:pPr lvl="2"/>
            <a:r>
              <a:rPr lang="en-US" sz="2000" dirty="0" smtClean="0"/>
              <a:t>light </a:t>
            </a:r>
            <a:r>
              <a:rPr lang="en-US" sz="2000" dirty="0"/>
              <a:t>intensity and </a:t>
            </a:r>
            <a:r>
              <a:rPr lang="en-US" sz="2000" dirty="0" smtClean="0"/>
              <a:t>color</a:t>
            </a:r>
          </a:p>
          <a:p>
            <a:pPr lvl="4"/>
            <a:r>
              <a:rPr lang="en-US" sz="2000" dirty="0" smtClean="0"/>
              <a:t>ambient</a:t>
            </a:r>
          </a:p>
          <a:p>
            <a:pPr lvl="4"/>
            <a:r>
              <a:rPr lang="en-US" sz="2000" dirty="0" smtClean="0"/>
              <a:t>machine vision light source</a:t>
            </a:r>
            <a:endParaRPr lang="en-US" sz="2000" dirty="0"/>
          </a:p>
          <a:p>
            <a:pPr lvl="2"/>
            <a:r>
              <a:rPr lang="en-US" sz="2000" dirty="0" smtClean="0"/>
              <a:t>lens </a:t>
            </a:r>
            <a:r>
              <a:rPr lang="en-US" sz="2000" dirty="0"/>
              <a:t>filters (color, polarity)</a:t>
            </a:r>
          </a:p>
          <a:p>
            <a:pPr lvl="2"/>
            <a:r>
              <a:rPr lang="en-US" sz="2000" dirty="0"/>
              <a:t>noise (e.g., </a:t>
            </a:r>
            <a:r>
              <a:rPr lang="en-US" sz="2000" dirty="0" smtClean="0"/>
              <a:t>particulates, foreign objects)</a:t>
            </a:r>
          </a:p>
          <a:p>
            <a:r>
              <a:rPr lang="en-US" sz="2000" dirty="0" smtClean="0"/>
              <a:t>Limit variables to improve measurement repeatability and accuracy!</a:t>
            </a:r>
          </a:p>
          <a:p>
            <a:pPr lvl="2"/>
            <a:r>
              <a:rPr lang="en-US" sz="2000" dirty="0" smtClean="0"/>
              <a:t>Maintain sensor distance</a:t>
            </a:r>
          </a:p>
          <a:p>
            <a:pPr lvl="2"/>
            <a:r>
              <a:rPr lang="en-US" sz="2000" dirty="0" smtClean="0"/>
              <a:t>Keep sensor distance short</a:t>
            </a:r>
          </a:p>
          <a:p>
            <a:pPr lvl="2"/>
            <a:r>
              <a:rPr lang="en-US" sz="2000" dirty="0" smtClean="0"/>
              <a:t>Block foreign light sources</a:t>
            </a:r>
          </a:p>
        </p:txBody>
      </p:sp>
    </p:spTree>
    <p:extLst>
      <p:ext uri="{BB962C8B-B14F-4D97-AF65-F5344CB8AC3E}">
        <p14:creationId xmlns:p14="http://schemas.microsoft.com/office/powerpoint/2010/main" val="171448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922" y="4572000"/>
            <a:ext cx="249247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Sensor Outputs: </a:t>
            </a:r>
            <a:r>
              <a:rPr lang="en-US" sz="2400" dirty="0" smtClean="0"/>
              <a:t>RGB, Brightness, and many more</a:t>
            </a:r>
            <a:br>
              <a:rPr lang="en-US" sz="2400" dirty="0" smtClean="0"/>
            </a:br>
            <a:r>
              <a:rPr lang="en-US" sz="2400" dirty="0" smtClean="0"/>
              <a:t>(refer to color sensor specs for all outputs)</a:t>
            </a:r>
            <a:endParaRPr lang="en-US" sz="2400" dirty="0" smtClean="0"/>
          </a:p>
          <a:p>
            <a:r>
              <a:rPr lang="en-US" sz="2400" dirty="0" smtClean="0"/>
              <a:t>Lighting</a:t>
            </a:r>
          </a:p>
          <a:p>
            <a:pPr lvl="2"/>
            <a:r>
              <a:rPr lang="en-US" sz="2000" dirty="0" smtClean="0"/>
              <a:t>Supplemental white light needed to differentiate field lines</a:t>
            </a:r>
          </a:p>
          <a:p>
            <a:pPr lvl="2"/>
            <a:r>
              <a:rPr lang="en-US" sz="2000" dirty="0" smtClean="0"/>
              <a:t>Block all/most ambient light to identify beacon colors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Modern Robotics Device Interface Module</a:t>
            </a:r>
          </a:p>
          <a:p>
            <a:pPr lvl="1"/>
            <a:r>
              <a:rPr lang="en-US" sz="2400" dirty="0" smtClean="0"/>
              <a:t>IC2 Channel – color measurements</a:t>
            </a:r>
          </a:p>
          <a:p>
            <a:pPr lvl="1"/>
            <a:r>
              <a:rPr lang="en-US" sz="2400" dirty="0" smtClean="0"/>
              <a:t>DO Channel – White LED power/control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CAUTION </a:t>
            </a:r>
            <a:r>
              <a:rPr lang="en-US" sz="2400" dirty="0" smtClean="0">
                <a:solidFill>
                  <a:srgbClr val="FF0000"/>
                </a:solidFill>
              </a:rPr>
              <a:t>– </a:t>
            </a:r>
            <a:r>
              <a:rPr lang="en-US" sz="2400" dirty="0">
                <a:solidFill>
                  <a:srgbClr val="FF0000"/>
                </a:solidFill>
              </a:rPr>
              <a:t>Each IC2 sensor must 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                       have </a:t>
            </a:r>
            <a:r>
              <a:rPr lang="en-US" sz="2400" dirty="0">
                <a:solidFill>
                  <a:srgbClr val="FF0000"/>
                </a:solidFill>
              </a:rPr>
              <a:t>a unique address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2188</TotalTime>
  <Words>331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Adjacency</vt:lpstr>
      <vt:lpstr>Sensors</vt:lpstr>
      <vt:lpstr>Training Objectives</vt:lpstr>
      <vt:lpstr>Color Coordinates</vt:lpstr>
      <vt:lpstr>RGB Coordinates</vt:lpstr>
      <vt:lpstr>HSV Coordinates</vt:lpstr>
      <vt:lpstr>Mr. Zook’s Recommendation</vt:lpstr>
      <vt:lpstr>Color Training</vt:lpstr>
      <vt:lpstr>Color Measurement </vt:lpstr>
      <vt:lpstr>Sensor Setup</vt:lpstr>
      <vt:lpstr>Greenwood Challenge</vt:lpstr>
    </vt:vector>
  </TitlesOfParts>
  <Company>Eli Lilly and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Sensors</dc:title>
  <dc:creator>Zook</dc:creator>
  <cp:lastModifiedBy>Michael David Zook</cp:lastModifiedBy>
  <cp:revision>19</cp:revision>
  <dcterms:created xsi:type="dcterms:W3CDTF">2015-08-20T00:49:31Z</dcterms:created>
  <dcterms:modified xsi:type="dcterms:W3CDTF">2017-10-11T00:39:51Z</dcterms:modified>
</cp:coreProperties>
</file>