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62" r:id="rId6"/>
    <p:sldId id="259" r:id="rId7"/>
    <p:sldId id="260" r:id="rId8"/>
    <p:sldId id="263" r:id="rId9"/>
    <p:sldId id="265" r:id="rId10"/>
    <p:sldId id="261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A1ADF-61A6-4D16-BA4F-BB30C740AA6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2065E-8018-416B-A1F8-91B31D11E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5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065E-8018-416B-A1F8-91B31D11E9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065E-8018-416B-A1F8-91B31D11E9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065E-8018-416B-A1F8-91B31D11E9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065E-8018-416B-A1F8-91B31D11E9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8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065E-8018-416B-A1F8-91B31D11E9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8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2065E-8018-416B-A1F8-91B31D11E9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1E29000-3401-4AF6-A041-072ED6D571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76A984-6B5E-43C6-93A5-065C221C6072}" type="datetimeFigureOut">
              <a:rPr lang="en-US" smtClean="0"/>
              <a:t>10/9/2017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Sensors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Quadrature Encoders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01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Zook </a:t>
            </a:r>
            <a:br>
              <a:rPr lang="en-US" dirty="0" smtClean="0"/>
            </a:br>
            <a:r>
              <a:rPr lang="en-US" dirty="0" smtClean="0"/>
              <a:t>30-Aug-2016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The Math Part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2954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/>
              <a:t>What is the relationship between encoder counts and distance travelled?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8714" y="5334000"/>
            <a:ext cx="7402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2913" indent="-1712913" algn="ctr"/>
            <a:r>
              <a:rPr lang="en-US" sz="4800" b="1" dirty="0" smtClean="0"/>
              <a:t>f(x) = </a:t>
            </a:r>
            <a:r>
              <a:rPr lang="en-US" sz="4800" b="1" dirty="0"/>
              <a:t>G</a:t>
            </a:r>
            <a:r>
              <a:rPr lang="en-US" sz="4800" b="1" baseline="-25000" dirty="0"/>
              <a:t>R</a:t>
            </a:r>
            <a:r>
              <a:rPr lang="en-US" sz="4800" b="1" dirty="0" smtClean="0"/>
              <a:t> </a:t>
            </a:r>
            <a:r>
              <a:rPr lang="en-US" sz="4800" b="1" dirty="0">
                <a:cs typeface="Calibri"/>
              </a:rPr>
              <a:t>·</a:t>
            </a:r>
            <a:r>
              <a:rPr lang="en-US" sz="4800" b="1" dirty="0" smtClean="0"/>
              <a:t> [R</a:t>
            </a:r>
            <a:r>
              <a:rPr lang="en-US" sz="4800" b="1" baseline="-25000" dirty="0" smtClean="0"/>
              <a:t>ECR</a:t>
            </a:r>
            <a:r>
              <a:rPr lang="en-US" sz="4800" b="1" dirty="0" smtClean="0"/>
              <a:t> / </a:t>
            </a:r>
            <a:r>
              <a:rPr lang="en-US" sz="4800" b="1" dirty="0" err="1" smtClean="0"/>
              <a:t>W</a:t>
            </a:r>
            <a:r>
              <a:rPr lang="en-US" sz="4800" b="1" baseline="-25000" dirty="0" err="1" smtClean="0"/>
              <a:t>cir</a:t>
            </a:r>
            <a:r>
              <a:rPr lang="en-US" sz="4800" b="1" dirty="0" smtClean="0"/>
              <a:t>] </a:t>
            </a:r>
            <a:r>
              <a:rPr lang="en-US" sz="4800" b="1" dirty="0" smtClean="0">
                <a:latin typeface="Calibri"/>
                <a:cs typeface="Calibri"/>
              </a:rPr>
              <a:t>· x</a:t>
            </a:r>
            <a:endParaRPr lang="en-US" sz="48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98714" y="2438400"/>
            <a:ext cx="785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3000" dirty="0" smtClean="0"/>
              <a:t>Given: </a:t>
            </a:r>
            <a:r>
              <a:rPr lang="en-US" sz="4000" dirty="0" smtClean="0"/>
              <a:t>	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smtClean="0"/>
              <a:t> f(x)</a:t>
            </a:r>
            <a:r>
              <a:rPr lang="en-US" sz="2400" dirty="0"/>
              <a:t>	</a:t>
            </a:r>
            <a:r>
              <a:rPr lang="en-US" sz="2400" dirty="0" smtClean="0"/>
              <a:t>=	Distance [encoder counts]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/>
              <a:t> </a:t>
            </a:r>
            <a:r>
              <a:rPr lang="en-US" sz="2400" dirty="0" smtClean="0"/>
              <a:t>  x</a:t>
            </a:r>
            <a:r>
              <a:rPr lang="en-US" sz="2400" dirty="0"/>
              <a:t>		= 	</a:t>
            </a:r>
            <a:r>
              <a:rPr lang="en-US" sz="2400" dirty="0" smtClean="0"/>
              <a:t>Distance [engineering units]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smtClean="0"/>
              <a:t>	R</a:t>
            </a:r>
            <a:r>
              <a:rPr lang="en-US" sz="2400" baseline="-25000" dirty="0" smtClean="0"/>
              <a:t>ECR</a:t>
            </a:r>
            <a:r>
              <a:rPr lang="en-US" sz="2400" dirty="0" smtClean="0"/>
              <a:t> 	= 	Encoder </a:t>
            </a:r>
            <a:r>
              <a:rPr lang="en-US" sz="2400" dirty="0"/>
              <a:t>Counts per Revolution </a:t>
            </a:r>
            <a:r>
              <a:rPr lang="en-US" sz="2400" dirty="0" smtClean="0"/>
              <a:t>[counts/rev.]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smtClean="0"/>
              <a:t> G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		= 	Gear Ratio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err="1" smtClean="0"/>
              <a:t>W</a:t>
            </a:r>
            <a:r>
              <a:rPr lang="en-US" sz="2400" baseline="-25000" dirty="0" err="1" smtClean="0"/>
              <a:t>cir</a:t>
            </a:r>
            <a:r>
              <a:rPr lang="en-US" sz="2400" dirty="0" smtClean="0"/>
              <a:t>		=	Wheel Circumference [engineering units] = 2r </a:t>
            </a:r>
            <a:r>
              <a:rPr lang="el-GR" sz="2400" dirty="0" smtClean="0"/>
              <a:t>π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93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The Math Part - Example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How many counts are needed to travel </a:t>
            </a:r>
            <a:r>
              <a:rPr lang="en-US" sz="2400" dirty="0" smtClean="0">
                <a:solidFill>
                  <a:srgbClr val="FF0000"/>
                </a:solidFill>
              </a:rPr>
              <a:t>24 inches </a:t>
            </a:r>
            <a:r>
              <a:rPr lang="en-US" sz="2400" dirty="0" smtClean="0"/>
              <a:t>if wheel radius is </a:t>
            </a:r>
            <a:r>
              <a:rPr lang="en-US" sz="2400" dirty="0" smtClean="0">
                <a:solidFill>
                  <a:srgbClr val="FF0000"/>
                </a:solidFill>
              </a:rPr>
              <a:t>1.5</a:t>
            </a:r>
            <a:r>
              <a:rPr lang="en-US" sz="2400" dirty="0" smtClean="0"/>
              <a:t> inches, gear ratio is </a:t>
            </a:r>
            <a:r>
              <a:rPr lang="en-US" sz="2400" dirty="0" smtClean="0">
                <a:solidFill>
                  <a:srgbClr val="FF0000"/>
                </a:solidFill>
              </a:rPr>
              <a:t>2:1</a:t>
            </a:r>
            <a:r>
              <a:rPr lang="en-US" sz="2400" dirty="0" smtClean="0"/>
              <a:t>, and a </a:t>
            </a:r>
            <a:r>
              <a:rPr lang="en-US" sz="2400" dirty="0" smtClean="0">
                <a:solidFill>
                  <a:srgbClr val="FF0000"/>
                </a:solidFill>
              </a:rPr>
              <a:t>1000</a:t>
            </a:r>
            <a:r>
              <a:rPr lang="en-US" sz="2400" dirty="0" smtClean="0"/>
              <a:t> count/rev encoder installed?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84514" y="5334000"/>
            <a:ext cx="6183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4913" indent="-1204913">
              <a:tabLst>
                <a:tab pos="973138" algn="r"/>
              </a:tabLst>
            </a:pPr>
            <a:r>
              <a:rPr lang="en-US" sz="3200" dirty="0" smtClean="0"/>
              <a:t>f(x)	=	G</a:t>
            </a:r>
            <a:r>
              <a:rPr lang="en-US" sz="3200" baseline="-25000" dirty="0" smtClean="0"/>
              <a:t>R</a:t>
            </a:r>
            <a:r>
              <a:rPr lang="en-US" sz="3200" dirty="0" smtClean="0"/>
              <a:t> </a:t>
            </a:r>
            <a:r>
              <a:rPr lang="en-US" sz="3200" dirty="0" smtClean="0">
                <a:cs typeface="Calibri"/>
              </a:rPr>
              <a:t>·</a:t>
            </a:r>
            <a:r>
              <a:rPr lang="en-US" sz="3200" dirty="0" smtClean="0"/>
              <a:t> [R</a:t>
            </a:r>
            <a:r>
              <a:rPr lang="en-US" sz="3200" baseline="-25000" dirty="0" smtClean="0"/>
              <a:t>ECR</a:t>
            </a:r>
            <a:r>
              <a:rPr lang="en-US" sz="3200" dirty="0" smtClean="0"/>
              <a:t> / </a:t>
            </a:r>
            <a:r>
              <a:rPr lang="en-US" sz="3200" dirty="0" err="1" smtClean="0"/>
              <a:t>W</a:t>
            </a:r>
            <a:r>
              <a:rPr lang="en-US" sz="3200" baseline="-25000" dirty="0" err="1" smtClean="0"/>
              <a:t>cir</a:t>
            </a:r>
            <a:r>
              <a:rPr lang="en-US" sz="3200" dirty="0" smtClean="0"/>
              <a:t>] </a:t>
            </a:r>
            <a:r>
              <a:rPr lang="en-US" sz="3200" dirty="0" smtClean="0">
                <a:latin typeface="Calibri"/>
                <a:cs typeface="Calibri"/>
              </a:rPr>
              <a:t>· x</a:t>
            </a:r>
          </a:p>
          <a:p>
            <a:pPr marL="1204913" indent="-1204913">
              <a:tabLst>
                <a:tab pos="973138" algn="r"/>
              </a:tabLst>
            </a:pPr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dirty="0" smtClean="0"/>
              <a:t>=	2 </a:t>
            </a:r>
            <a:r>
              <a:rPr lang="en-US" sz="3200" dirty="0">
                <a:cs typeface="Calibri"/>
              </a:rPr>
              <a:t>·</a:t>
            </a:r>
            <a:r>
              <a:rPr lang="en-US" sz="3200" dirty="0" smtClean="0"/>
              <a:t> </a:t>
            </a:r>
            <a:r>
              <a:rPr lang="en-US" sz="3200" dirty="0"/>
              <a:t>(1000/9.4) </a:t>
            </a:r>
            <a:r>
              <a:rPr lang="en-US" sz="3200" dirty="0">
                <a:cs typeface="Calibri"/>
              </a:rPr>
              <a:t>·</a:t>
            </a:r>
            <a:r>
              <a:rPr lang="en-US" sz="3200" dirty="0" smtClean="0"/>
              <a:t> 24</a:t>
            </a:r>
          </a:p>
          <a:p>
            <a:pPr marL="1204913" indent="-1204913">
              <a:tabLst>
                <a:tab pos="973138" algn="r"/>
              </a:tabLst>
            </a:pPr>
            <a:r>
              <a:rPr lang="en-US" sz="3200" dirty="0"/>
              <a:t>	</a:t>
            </a:r>
            <a:r>
              <a:rPr lang="en-US" sz="3200" dirty="0" smtClean="0"/>
              <a:t>=	</a:t>
            </a:r>
            <a:r>
              <a:rPr lang="en-US" sz="3200" b="1" dirty="0" smtClean="0">
                <a:solidFill>
                  <a:srgbClr val="FF0000"/>
                </a:solidFill>
              </a:rPr>
              <a:t>5106 counts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714" y="2333923"/>
            <a:ext cx="785948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smtClean="0"/>
              <a:t>Given: </a:t>
            </a:r>
            <a:r>
              <a:rPr lang="en-US" sz="4000" dirty="0" smtClean="0"/>
              <a:t>	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smtClean="0"/>
              <a:t> f(x)</a:t>
            </a:r>
            <a:r>
              <a:rPr lang="en-US" sz="2400" dirty="0"/>
              <a:t>	</a:t>
            </a:r>
            <a:r>
              <a:rPr lang="en-US" sz="2400" dirty="0" smtClean="0"/>
              <a:t>=	Distance [encoder counts]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/>
              <a:t> </a:t>
            </a:r>
            <a:r>
              <a:rPr lang="en-US" sz="2400" dirty="0" smtClean="0"/>
              <a:t>  x</a:t>
            </a:r>
            <a:r>
              <a:rPr lang="en-US" sz="2400" dirty="0"/>
              <a:t>		= 	</a:t>
            </a:r>
            <a:r>
              <a:rPr lang="en-US" sz="2400" dirty="0" smtClean="0"/>
              <a:t>Distance [engineering units] = </a:t>
            </a:r>
            <a:r>
              <a:rPr lang="en-US" sz="2400" dirty="0" smtClean="0">
                <a:solidFill>
                  <a:srgbClr val="FF0000"/>
                </a:solidFill>
              </a:rPr>
              <a:t>24 inches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smtClean="0"/>
              <a:t>	R</a:t>
            </a:r>
            <a:r>
              <a:rPr lang="en-US" sz="2400" baseline="-25000" dirty="0" smtClean="0"/>
              <a:t>ECR</a:t>
            </a:r>
            <a:r>
              <a:rPr lang="en-US" sz="2400" dirty="0" smtClean="0"/>
              <a:t> 	= 	Encoder Counts per Rev. [counts/rev.] = </a:t>
            </a:r>
            <a:r>
              <a:rPr lang="en-US" sz="2400" dirty="0" smtClean="0">
                <a:solidFill>
                  <a:srgbClr val="FF0000"/>
                </a:solidFill>
              </a:rPr>
              <a:t>1000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smtClean="0"/>
              <a:t> G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		= 	Gear Ratio =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 err="1" smtClean="0"/>
              <a:t>W</a:t>
            </a:r>
            <a:r>
              <a:rPr lang="en-US" sz="2400" baseline="-25000" dirty="0" err="1" smtClean="0"/>
              <a:t>cir</a:t>
            </a:r>
            <a:r>
              <a:rPr lang="en-US" sz="2400" dirty="0" smtClean="0"/>
              <a:t>		=	Wheel Circumference [engineering units] = 2r </a:t>
            </a:r>
            <a:r>
              <a:rPr lang="el-GR" sz="2400" dirty="0" smtClean="0"/>
              <a:t>π</a:t>
            </a:r>
            <a:endParaRPr lang="en-US" sz="2400" dirty="0" smtClean="0"/>
          </a:p>
          <a:p>
            <a:pPr>
              <a:tabLst>
                <a:tab pos="465138" algn="r"/>
                <a:tab pos="566738" algn="l"/>
                <a:tab pos="7985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	=	2 x </a:t>
            </a:r>
            <a:r>
              <a:rPr lang="en-US" sz="2400" dirty="0" smtClean="0">
                <a:solidFill>
                  <a:srgbClr val="FF0000"/>
                </a:solidFill>
              </a:rPr>
              <a:t>1.5 inches </a:t>
            </a:r>
            <a:r>
              <a:rPr lang="en-US" sz="2400" dirty="0" smtClean="0"/>
              <a:t>x </a:t>
            </a:r>
            <a:r>
              <a:rPr lang="el-GR" sz="2400" dirty="0" smtClean="0"/>
              <a:t>π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9.4 inches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77276"/>
            <a:ext cx="6942748" cy="545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Motor Controller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248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Illustration by Modern Robotics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Encoders are used to track position</a:t>
            </a:r>
          </a:p>
          <a:p>
            <a:r>
              <a:rPr lang="en-US" sz="3200" dirty="0" smtClean="0"/>
              <a:t>Three modes of control:</a:t>
            </a:r>
          </a:p>
          <a:p>
            <a:pPr lvl="2"/>
            <a:r>
              <a:rPr lang="en-US" sz="2800" dirty="0" smtClean="0"/>
              <a:t>Torque</a:t>
            </a:r>
          </a:p>
          <a:p>
            <a:pPr lvl="2"/>
            <a:r>
              <a:rPr lang="en-US" sz="2800" dirty="0" smtClean="0"/>
              <a:t>Speed</a:t>
            </a:r>
          </a:p>
          <a:p>
            <a:pPr lvl="2"/>
            <a:r>
              <a:rPr lang="en-US" sz="2800" dirty="0" smtClean="0"/>
              <a:t>Target</a:t>
            </a:r>
          </a:p>
          <a:p>
            <a:r>
              <a:rPr lang="en-US" sz="3200" dirty="0" smtClean="0"/>
              <a:t>Math is your friend</a:t>
            </a:r>
          </a:p>
          <a:p>
            <a:r>
              <a:rPr lang="en-US" sz="3200" dirty="0" smtClean="0"/>
              <a:t>Match motor outputs to encoder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Encoders are used to track position</a:t>
            </a:r>
          </a:p>
          <a:p>
            <a:r>
              <a:rPr lang="en-US" sz="3200" dirty="0" smtClean="0"/>
              <a:t>Three modes of control:</a:t>
            </a:r>
          </a:p>
          <a:p>
            <a:pPr lvl="2"/>
            <a:r>
              <a:rPr lang="en-US" sz="2800" dirty="0" smtClean="0"/>
              <a:t>Torque</a:t>
            </a:r>
          </a:p>
          <a:p>
            <a:pPr lvl="2"/>
            <a:r>
              <a:rPr lang="en-US" sz="2800" dirty="0" smtClean="0"/>
              <a:t>Speed</a:t>
            </a:r>
          </a:p>
          <a:p>
            <a:pPr lvl="2"/>
            <a:r>
              <a:rPr lang="en-US" sz="2800" dirty="0" smtClean="0"/>
              <a:t>Target</a:t>
            </a:r>
          </a:p>
          <a:p>
            <a:r>
              <a:rPr lang="en-US" sz="3200" dirty="0" smtClean="0"/>
              <a:t>Math is your friend</a:t>
            </a:r>
          </a:p>
          <a:p>
            <a:r>
              <a:rPr lang="en-US" sz="3200" dirty="0" smtClean="0"/>
              <a:t>Match motor outputs to encoder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9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Encoders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0010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Purpose: Track position and speed</a:t>
            </a:r>
          </a:p>
          <a:p>
            <a:r>
              <a:rPr lang="en-US" dirty="0" smtClean="0"/>
              <a:t>Types and technologies:</a:t>
            </a:r>
          </a:p>
          <a:p>
            <a:pPr lvl="1"/>
            <a:r>
              <a:rPr lang="en-US" dirty="0" smtClean="0"/>
              <a:t>Mechanical, optical, magnetic, etc.</a:t>
            </a:r>
          </a:p>
          <a:p>
            <a:pPr lvl="1"/>
            <a:r>
              <a:rPr lang="en-US" dirty="0" smtClean="0"/>
              <a:t>Linear and rotary</a:t>
            </a:r>
          </a:p>
          <a:p>
            <a:pPr lvl="1"/>
            <a:r>
              <a:rPr lang="en-US" dirty="0" smtClean="0"/>
              <a:t>Absolute and Incremental</a:t>
            </a:r>
          </a:p>
          <a:p>
            <a:pPr lvl="2"/>
            <a:r>
              <a:rPr lang="en-US" dirty="0" smtClean="0"/>
              <a:t>Absolute encoders – true position</a:t>
            </a:r>
          </a:p>
          <a:p>
            <a:pPr lvl="2"/>
            <a:r>
              <a:rPr lang="en-US" dirty="0" smtClean="0"/>
              <a:t>Incremental encoders </a:t>
            </a:r>
            <a:r>
              <a:rPr lang="en-US" dirty="0"/>
              <a:t>– </a:t>
            </a:r>
            <a:r>
              <a:rPr lang="en-US" dirty="0" smtClean="0"/>
              <a:t>cycling outputs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340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We will use Quadrature Encoders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(incremental encoder variety)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1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Quadrature Encoders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</a:t>
            </a:r>
            <a:r>
              <a:rPr lang="en-US" dirty="0" smtClean="0"/>
              <a:t>wo pulsing outputs (channels a and b)</a:t>
            </a:r>
          </a:p>
          <a:p>
            <a:r>
              <a:rPr lang="en-US" dirty="0" smtClean="0"/>
              <a:t>Outputs are 90 degrees out of phase</a:t>
            </a:r>
          </a:p>
          <a:p>
            <a:r>
              <a:rPr lang="en-US" dirty="0" smtClean="0"/>
              <a:t>Each output transition indicates …</a:t>
            </a:r>
          </a:p>
          <a:p>
            <a:pPr lvl="1"/>
            <a:r>
              <a:rPr lang="en-US" dirty="0" smtClean="0"/>
              <a:t>incremental change in position</a:t>
            </a:r>
          </a:p>
          <a:p>
            <a:pPr lvl="1"/>
            <a:r>
              <a:rPr lang="en-US" dirty="0" smtClean="0"/>
              <a:t>direction of movement</a:t>
            </a:r>
          </a:p>
          <a:p>
            <a:r>
              <a:rPr lang="en-US" dirty="0" smtClean="0"/>
              <a:t>A third indexing output (channel z) may be included to flag motor “home”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8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Quadrature Encoders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380" y="1447800"/>
            <a:ext cx="5417820" cy="507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8288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Same Signal Shape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(square </a:t>
            </a:r>
            <a:r>
              <a:rPr lang="en-US" sz="2000" dirty="0">
                <a:solidFill>
                  <a:srgbClr val="FF0000"/>
                </a:solidFill>
              </a:rPr>
              <a:t>wave), but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90 </a:t>
            </a:r>
            <a:r>
              <a:rPr lang="en-US" sz="2000" dirty="0">
                <a:solidFill>
                  <a:srgbClr val="FF0000"/>
                </a:solidFill>
              </a:rPr>
              <a:t>degrees out of </a:t>
            </a:r>
            <a:r>
              <a:rPr lang="en-US" sz="2000" dirty="0" smtClean="0">
                <a:solidFill>
                  <a:srgbClr val="FF0000"/>
                </a:solidFill>
              </a:rPr>
              <a:t>phase.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Quadrature Encoders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33465"/>
              </p:ext>
            </p:extLst>
          </p:nvPr>
        </p:nvGraphicFramePr>
        <p:xfrm>
          <a:off x="685799" y="4082534"/>
          <a:ext cx="3472543" cy="1104900"/>
        </p:xfrm>
        <a:graphic>
          <a:graphicData uri="http://schemas.openxmlformats.org/drawingml/2006/table">
            <a:tbl>
              <a:tblPr/>
              <a:tblGrid>
                <a:gridCol w="38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830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FORWARD MOTION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87376"/>
              </p:ext>
            </p:extLst>
          </p:nvPr>
        </p:nvGraphicFramePr>
        <p:xfrm>
          <a:off x="4495800" y="4082534"/>
          <a:ext cx="3472543" cy="1104900"/>
        </p:xfrm>
        <a:graphic>
          <a:graphicData uri="http://schemas.openxmlformats.org/drawingml/2006/table">
            <a:tbl>
              <a:tblPr/>
              <a:tblGrid>
                <a:gridCol w="38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91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830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REVERSE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209800" y="5454134"/>
            <a:ext cx="838200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70705" y="5269468"/>
            <a:ext cx="70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time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72200" y="5454134"/>
            <a:ext cx="838200" cy="0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33105" y="5269468"/>
            <a:ext cx="70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time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52454"/>
            <a:ext cx="7319055" cy="180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The Easy Part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295400"/>
            <a:ext cx="81534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D</a:t>
            </a:r>
            <a:r>
              <a:rPr lang="en-US" sz="3000" dirty="0" smtClean="0">
                <a:solidFill>
                  <a:srgbClr val="FF0000"/>
                </a:solidFill>
              </a:rPr>
              <a:t>o not worry about decoding the signals; </a:t>
            </a:r>
            <a:br>
              <a:rPr lang="en-US" sz="3000" dirty="0" smtClean="0">
                <a:solidFill>
                  <a:srgbClr val="FF0000"/>
                </a:solidFill>
              </a:rPr>
            </a:br>
            <a:r>
              <a:rPr lang="en-US" sz="3000" dirty="0" smtClean="0">
                <a:solidFill>
                  <a:srgbClr val="FF0000"/>
                </a:solidFill>
              </a:rPr>
              <a:t>the motor ‘commands’ will do the work for you!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14600"/>
            <a:ext cx="80010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Define motion type</a:t>
            </a:r>
          </a:p>
          <a:p>
            <a:pPr lvl="1"/>
            <a:r>
              <a:rPr lang="en-US" dirty="0" smtClean="0"/>
              <a:t>Torque,</a:t>
            </a:r>
          </a:p>
          <a:p>
            <a:pPr lvl="1"/>
            <a:r>
              <a:rPr lang="en-US" dirty="0" smtClean="0"/>
              <a:t>Velocity, or</a:t>
            </a:r>
          </a:p>
          <a:p>
            <a:pPr lvl="1"/>
            <a:r>
              <a:rPr lang="en-US" dirty="0" smtClean="0"/>
              <a:t>Position (go to target)</a:t>
            </a:r>
          </a:p>
          <a:p>
            <a:pPr lvl="2"/>
            <a:r>
              <a:rPr lang="en-US" dirty="0" smtClean="0"/>
              <a:t>By default, all moves are absolute</a:t>
            </a:r>
          </a:p>
          <a:p>
            <a:pPr lvl="2"/>
            <a:r>
              <a:rPr lang="en-US" dirty="0" smtClean="0"/>
              <a:t>Target Position units are “encoder counts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Need to set Velocity too for position moves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785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FTC Robot Controller Motor Modes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153400" cy="5486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RESET_ENCODER</a:t>
            </a:r>
            <a:r>
              <a:rPr lang="en-US" sz="2400" dirty="0" smtClean="0"/>
              <a:t> </a:t>
            </a:r>
            <a:r>
              <a:rPr lang="en-US" sz="2400" dirty="0" smtClean="0"/>
              <a:t>– sets current motor position to zero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RUN_WITHOUT_ENCODER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Torque motion type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setPower</a:t>
            </a:r>
            <a:r>
              <a:rPr lang="en-US" sz="2400" dirty="0" smtClean="0"/>
              <a:t>” adjusts torque output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RUN_USING_ENCODER</a:t>
            </a:r>
          </a:p>
          <a:p>
            <a:pPr lvl="1"/>
            <a:r>
              <a:rPr lang="en-US" sz="2400" dirty="0" smtClean="0"/>
              <a:t>Speed motion type; torque adjusted automatically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setPower</a:t>
            </a:r>
            <a:r>
              <a:rPr lang="en-US" sz="2400" dirty="0" smtClean="0"/>
              <a:t>” adjusts motor speed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RUN_TO_POSITION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Position motion type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setTargetPosition</a:t>
            </a:r>
            <a:r>
              <a:rPr lang="en-US" sz="2400" dirty="0" smtClean="0"/>
              <a:t>” used to define destination (absolute)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setPower</a:t>
            </a:r>
            <a:r>
              <a:rPr lang="en-US" sz="2400" dirty="0" smtClean="0"/>
              <a:t>” adjusts motor speed; </a:t>
            </a:r>
            <a:br>
              <a:rPr lang="en-US" sz="2400" dirty="0" smtClean="0"/>
            </a:br>
            <a:r>
              <a:rPr lang="en-US" sz="2400" dirty="0" smtClean="0"/>
              <a:t>  torque adjusted automatically</a:t>
            </a:r>
          </a:p>
        </p:txBody>
      </p:sp>
    </p:spTree>
    <p:extLst>
      <p:ext uri="{BB962C8B-B14F-4D97-AF65-F5344CB8AC3E}">
        <p14:creationId xmlns:p14="http://schemas.microsoft.com/office/powerpoint/2010/main" val="70008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vs. Relative Moves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2770" y="1676400"/>
            <a:ext cx="759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>
                <a:latin typeface="+mj-lt"/>
              </a:rPr>
              <a:t>Go 8, </a:t>
            </a:r>
            <a:r>
              <a:rPr lang="en-US" sz="3600" dirty="0" smtClean="0">
                <a:latin typeface="+mj-lt"/>
              </a:rPr>
              <a:t> </a:t>
            </a:r>
            <a:r>
              <a:rPr lang="pl-PL" sz="3600" dirty="0" smtClean="0">
                <a:latin typeface="+mj-lt"/>
              </a:rPr>
              <a:t>Go </a:t>
            </a:r>
            <a:r>
              <a:rPr lang="pl-PL" sz="3600" dirty="0">
                <a:latin typeface="+mj-lt"/>
              </a:rPr>
              <a:t>4, </a:t>
            </a:r>
            <a:r>
              <a:rPr lang="en-US" sz="3600" dirty="0" smtClean="0">
                <a:latin typeface="+mj-lt"/>
              </a:rPr>
              <a:t> </a:t>
            </a:r>
            <a:r>
              <a:rPr lang="pl-PL" sz="3600" dirty="0" smtClean="0">
                <a:latin typeface="+mj-lt"/>
              </a:rPr>
              <a:t>Go </a:t>
            </a:r>
            <a:r>
              <a:rPr lang="pl-PL" sz="3600" dirty="0">
                <a:latin typeface="+mj-lt"/>
              </a:rPr>
              <a:t>-7, </a:t>
            </a:r>
            <a:r>
              <a:rPr lang="en-US" sz="3600" dirty="0" smtClean="0">
                <a:latin typeface="+mj-lt"/>
              </a:rPr>
              <a:t> </a:t>
            </a:r>
            <a:r>
              <a:rPr lang="pl-PL" sz="3600" dirty="0" smtClean="0">
                <a:latin typeface="+mj-lt"/>
              </a:rPr>
              <a:t>Go </a:t>
            </a:r>
            <a:r>
              <a:rPr lang="pl-PL" sz="3600" dirty="0">
                <a:latin typeface="+mj-lt"/>
              </a:rPr>
              <a:t>5</a:t>
            </a:r>
            <a:endParaRPr lang="en-US" sz="3600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362200"/>
            <a:ext cx="7858125" cy="355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24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250</TotalTime>
  <Words>404</Words>
  <Application>Microsoft Office PowerPoint</Application>
  <PresentationFormat>On-screen Show (4:3)</PresentationFormat>
  <Paragraphs>139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Adjacency</vt:lpstr>
      <vt:lpstr>Sensors</vt:lpstr>
      <vt:lpstr>Training Objectives</vt:lpstr>
      <vt:lpstr>Encoders</vt:lpstr>
      <vt:lpstr>Quadrature Encoders</vt:lpstr>
      <vt:lpstr>Quadrature Encoders</vt:lpstr>
      <vt:lpstr>Quadrature Encoders</vt:lpstr>
      <vt:lpstr>The Easy Part</vt:lpstr>
      <vt:lpstr>FTC Robot Controller Motor Modes</vt:lpstr>
      <vt:lpstr>Absolute vs. Relative Moves</vt:lpstr>
      <vt:lpstr>The Math Part</vt:lpstr>
      <vt:lpstr>The Math Part - Example</vt:lpstr>
      <vt:lpstr>Core Motor Controller</vt:lpstr>
      <vt:lpstr>Training Objectives</vt:lpstr>
    </vt:vector>
  </TitlesOfParts>
  <Company>Eli Lilly and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</dc:title>
  <dc:creator>Zook</dc:creator>
  <cp:lastModifiedBy>Michael David Zook</cp:lastModifiedBy>
  <cp:revision>14</cp:revision>
  <dcterms:created xsi:type="dcterms:W3CDTF">2015-08-20T00:49:31Z</dcterms:created>
  <dcterms:modified xsi:type="dcterms:W3CDTF">2017-10-09T21:03:07Z</dcterms:modified>
</cp:coreProperties>
</file>