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70" r:id="rId4"/>
    <p:sldId id="257" r:id="rId5"/>
    <p:sldId id="271" r:id="rId6"/>
    <p:sldId id="272" r:id="rId7"/>
    <p:sldId id="273" r:id="rId8"/>
    <p:sldId id="269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A1ADF-61A6-4D16-BA4F-BB30C740AA6B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065E-8018-416B-A1F8-91B31D11E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5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2065E-8018-416B-A1F8-91B31D11E9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8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A984-6B5E-43C6-93A5-065C221C6072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000-3401-4AF6-A041-072ED6D57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A984-6B5E-43C6-93A5-065C221C6072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000-3401-4AF6-A041-072ED6D57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A984-6B5E-43C6-93A5-065C221C6072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000-3401-4AF6-A041-072ED6D57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A984-6B5E-43C6-93A5-065C221C6072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000-3401-4AF6-A041-072ED6D57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A984-6B5E-43C6-93A5-065C221C6072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000-3401-4AF6-A041-072ED6D57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A984-6B5E-43C6-93A5-065C221C6072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000-3401-4AF6-A041-072ED6D57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A984-6B5E-43C6-93A5-065C221C6072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000-3401-4AF6-A041-072ED6D57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A984-6B5E-43C6-93A5-065C221C6072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000-3401-4AF6-A041-072ED6D57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A984-6B5E-43C6-93A5-065C221C6072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000-3401-4AF6-A041-072ED6D57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A984-6B5E-43C6-93A5-065C221C6072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000-3401-4AF6-A041-072ED6D571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A984-6B5E-43C6-93A5-065C221C6072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29000-3401-4AF6-A041-072ED6D571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1E29000-3401-4AF6-A041-072ED6D571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476A984-6B5E-43C6-93A5-065C221C6072}" type="datetimeFigureOut">
              <a:rPr lang="en-US" smtClean="0"/>
              <a:t>10/10/2017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7848600" cy="9906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Servos</a:t>
            </a:r>
            <a:endParaRPr lang="en-US" sz="8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42718"/>
            <a:ext cx="5257800" cy="553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9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001000" cy="480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/>
              <a:t>If properly applied, servos can provide precise positioning of machine </a:t>
            </a:r>
            <a:r>
              <a:rPr lang="en-US" sz="3200" dirty="0" smtClean="0"/>
              <a:t>components.</a:t>
            </a:r>
            <a:endParaRPr lang="en-US" sz="3200" dirty="0" smtClean="0"/>
          </a:p>
          <a:p>
            <a:pPr>
              <a:spcBef>
                <a:spcPts val="1200"/>
              </a:spcBef>
            </a:pPr>
            <a:r>
              <a:rPr lang="en-US" sz="3200" dirty="0" smtClean="0"/>
              <a:t>Do not expect a servo to operate over the full nominal range of motion.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For long life and repeatable operation:</a:t>
            </a:r>
          </a:p>
          <a:p>
            <a:pPr lvl="1">
              <a:spcBef>
                <a:spcPts val="1200"/>
              </a:spcBef>
            </a:pPr>
            <a:r>
              <a:rPr lang="en-US" sz="3000" dirty="0" smtClean="0"/>
              <a:t>Do not overtax a servo (or its servo controller);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Select and install the correct servo hardware.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Given the servo’s design, it cannot report actual position.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20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Learning Points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65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924800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Used for precise positioning of machine components.</a:t>
            </a:r>
          </a:p>
          <a:p>
            <a:r>
              <a:rPr lang="en-US" sz="3200" dirty="0" smtClean="0"/>
              <a:t>Typically l</a:t>
            </a:r>
            <a:r>
              <a:rPr lang="en-US" sz="3200" dirty="0" smtClean="0"/>
              <a:t>imited </a:t>
            </a:r>
            <a:r>
              <a:rPr lang="en-US" sz="3200" dirty="0" smtClean="0"/>
              <a:t>to light duty (i.e., low torque) operation.</a:t>
            </a:r>
          </a:p>
          <a:p>
            <a:r>
              <a:rPr lang="en-US" sz="3200" dirty="0" smtClean="0"/>
              <a:t>Typical range: </a:t>
            </a:r>
          </a:p>
          <a:p>
            <a:pPr lvl="1"/>
            <a:r>
              <a:rPr lang="en-US" sz="2800" dirty="0" smtClean="0"/>
              <a:t>0-180 degrees or 0-90 degrees rotation;</a:t>
            </a:r>
          </a:p>
          <a:p>
            <a:pPr lvl="1"/>
            <a:r>
              <a:rPr lang="en-US" sz="2800" dirty="0" smtClean="0"/>
              <a:t>360 degree continuous motion;</a:t>
            </a:r>
            <a:endParaRPr lang="en-US" sz="2800" dirty="0" smtClean="0"/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ome </a:t>
            </a:r>
            <a:r>
              <a:rPr lang="en-US" sz="2800" dirty="0" smtClean="0"/>
              <a:t>servos may be </a:t>
            </a:r>
            <a:r>
              <a:rPr lang="en-US" sz="2800" dirty="0" smtClean="0"/>
              <a:t>programmed for custom ranges.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20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Servo Application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05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4400" dirty="0"/>
              <a:t>Internal Servo Components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4953000" cy="29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2672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Motor – Provides high speed and low torque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Drive Gears – Decreases speed and increase torque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Output Spline – Provides a mechanical  interface to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Potentiometer – Detects absolute position of Spline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8746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9538" indent="-1379538"/>
            <a:r>
              <a:rPr lang="en-US" sz="2400" b="1" dirty="0" smtClean="0">
                <a:solidFill>
                  <a:srgbClr val="FF0000"/>
                </a:solidFill>
              </a:rPr>
              <a:t>CAUTION:	</a:t>
            </a:r>
            <a:r>
              <a:rPr lang="en-US" sz="2400" dirty="0" smtClean="0">
                <a:solidFill>
                  <a:srgbClr val="FF0000"/>
                </a:solidFill>
              </a:rPr>
              <a:t>Potentiometer output may vary over time which may impact overall range and neutral position. </a:t>
            </a:r>
          </a:p>
        </p:txBody>
      </p:sp>
    </p:spTree>
    <p:extLst>
      <p:ext uri="{BB962C8B-B14F-4D97-AF65-F5344CB8AC3E}">
        <p14:creationId xmlns:p14="http://schemas.microsoft.com/office/powerpoint/2010/main" val="29856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792162"/>
          </a:xfrm>
        </p:spPr>
        <p:txBody>
          <a:bodyPr/>
          <a:lstStyle/>
          <a:p>
            <a:r>
              <a:rPr lang="en-US" sz="3800" dirty="0" smtClean="0"/>
              <a:t>Servo Input – Pulse Width Modulation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7984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9538" indent="-1379538"/>
            <a:r>
              <a:rPr lang="en-US" sz="2400" b="1" dirty="0" smtClean="0">
                <a:solidFill>
                  <a:srgbClr val="FF0000"/>
                </a:solidFill>
              </a:rPr>
              <a:t>CAUTION:	</a:t>
            </a:r>
            <a:r>
              <a:rPr lang="en-US" sz="2400" dirty="0" smtClean="0">
                <a:solidFill>
                  <a:srgbClr val="FF0000"/>
                </a:solidFill>
              </a:rPr>
              <a:t>Different servos may respond opposite of expectations (e.g., 1ms = 0 deg. or 180 deg.)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59817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3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4000" dirty="0" smtClean="0"/>
              <a:t>Servo Hardware – Hubs and Horns</a:t>
            </a: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14" y="1295400"/>
            <a:ext cx="3514286" cy="236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2" y="1219200"/>
            <a:ext cx="3592858" cy="24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142" y="3581400"/>
            <a:ext cx="3745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Servo Horns</a:t>
            </a:r>
          </a:p>
          <a:p>
            <a:pPr algn="ctr"/>
            <a:r>
              <a:rPr lang="en-US" sz="2400" dirty="0" smtClean="0"/>
              <a:t>Servo-to-Machine attachment via linkage(s)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9538" indent="-1379538"/>
            <a:r>
              <a:rPr lang="en-US" sz="2400" b="1" dirty="0" smtClean="0">
                <a:solidFill>
                  <a:srgbClr val="FF0000"/>
                </a:solidFill>
              </a:rPr>
              <a:t>CAUTION:	</a:t>
            </a:r>
            <a:r>
              <a:rPr lang="en-US" sz="2400" dirty="0" smtClean="0">
                <a:solidFill>
                  <a:srgbClr val="FF0000"/>
                </a:solidFill>
              </a:rPr>
              <a:t>Servo splines come in many sizes and tooth </a:t>
            </a:r>
            <a:r>
              <a:rPr lang="en-US" sz="2400" dirty="0" err="1" smtClean="0">
                <a:solidFill>
                  <a:srgbClr val="FF0000"/>
                </a:solidFill>
              </a:rPr>
              <a:t>configs</a:t>
            </a:r>
            <a:r>
              <a:rPr lang="en-US" sz="2400" dirty="0" smtClean="0">
                <a:solidFill>
                  <a:srgbClr val="FF0000"/>
                </a:solidFill>
              </a:rPr>
              <a:t>. Select the correct horn or hub to mate to the spline.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8142" y="3581400"/>
            <a:ext cx="3745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Servo Hubs</a:t>
            </a:r>
          </a:p>
          <a:p>
            <a:pPr algn="ctr"/>
            <a:r>
              <a:rPr lang="en-US" sz="2400" dirty="0" smtClean="0"/>
              <a:t>Direct Servo-to-Machine attachment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270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9538" indent="-1379538"/>
            <a:r>
              <a:rPr lang="en-US" sz="2400" b="1" dirty="0" smtClean="0">
                <a:solidFill>
                  <a:srgbClr val="FF0000"/>
                </a:solidFill>
              </a:rPr>
              <a:t>CAUTION:	</a:t>
            </a:r>
            <a:r>
              <a:rPr lang="en-US" sz="2400" dirty="0" smtClean="0">
                <a:solidFill>
                  <a:srgbClr val="FF0000"/>
                </a:solidFill>
              </a:rPr>
              <a:t>Limit positional changes to avoid stripping splines, horns, hubs, and drive gears.</a:t>
            </a:r>
          </a:p>
        </p:txBody>
      </p:sp>
    </p:spTree>
    <p:extLst>
      <p:ext uri="{BB962C8B-B14F-4D97-AF65-F5344CB8AC3E}">
        <p14:creationId xmlns:p14="http://schemas.microsoft.com/office/powerpoint/2010/main" val="23739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sz="4000" dirty="0" smtClean="0"/>
              <a:t>Modern Robotics Servo Controller</a:t>
            </a:r>
            <a:endParaRPr lang="en-US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58624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371600"/>
            <a:ext cx="60198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 smtClean="0"/>
              <a:t>6 Servo Channels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3 Pins/Wires per channel</a:t>
            </a:r>
            <a:br>
              <a:rPr lang="en-US" sz="2800" dirty="0" smtClean="0"/>
            </a:br>
            <a:r>
              <a:rPr lang="en-US" sz="2800" dirty="0" smtClean="0"/>
              <a:t>(VDC, Com and AI)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Power Limited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6VDC, 1.5A per channel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6VDC, 5A total per module</a:t>
            </a:r>
          </a:p>
          <a:p>
            <a:pPr marL="11430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4191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9538" indent="-1379538"/>
            <a:r>
              <a:rPr lang="en-US" sz="2400" b="1" dirty="0" smtClean="0">
                <a:solidFill>
                  <a:srgbClr val="FF0000"/>
                </a:solidFill>
              </a:rPr>
              <a:t>CAUTION:	</a:t>
            </a:r>
            <a:r>
              <a:rPr lang="en-US" sz="2400" dirty="0" smtClean="0">
                <a:solidFill>
                  <a:srgbClr val="FF0000"/>
                </a:solidFill>
              </a:rPr>
              <a:t>An overtaxed servo may not achieve position.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7989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9538" indent="-1379538"/>
            <a:r>
              <a:rPr lang="en-US" sz="2400" b="1" dirty="0" smtClean="0">
                <a:solidFill>
                  <a:srgbClr val="FF0000"/>
                </a:solidFill>
              </a:rPr>
              <a:t>CAUTION:	</a:t>
            </a:r>
            <a:r>
              <a:rPr lang="en-US" sz="2400" dirty="0" smtClean="0">
                <a:solidFill>
                  <a:srgbClr val="FF0000"/>
                </a:solidFill>
              </a:rPr>
              <a:t>One or more overtaxed servo(s) may impact the operation of other servos on the controller.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538112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9538" indent="-1379538"/>
            <a:r>
              <a:rPr lang="en-US" sz="2400" b="1" dirty="0" smtClean="0">
                <a:solidFill>
                  <a:srgbClr val="FF0000"/>
                </a:solidFill>
              </a:rPr>
              <a:t>CAUTION:	</a:t>
            </a:r>
            <a:r>
              <a:rPr lang="en-US" sz="2400" dirty="0" smtClean="0">
                <a:solidFill>
                  <a:srgbClr val="FF0000"/>
                </a:solidFill>
              </a:rPr>
              <a:t>An overtaxed servo controller may impact the operation of all servos.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011" y="639633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9538" indent="-1379538"/>
            <a:r>
              <a:rPr lang="en-US" sz="2400" b="1" dirty="0" smtClean="0">
                <a:solidFill>
                  <a:srgbClr val="FF0000"/>
                </a:solidFill>
              </a:rPr>
              <a:t>CAUTION:	</a:t>
            </a:r>
            <a:r>
              <a:rPr lang="en-US" sz="2400" dirty="0" smtClean="0">
                <a:solidFill>
                  <a:srgbClr val="FF0000"/>
                </a:solidFill>
              </a:rPr>
              <a:t>Servo position cannot be </a:t>
            </a:r>
            <a:r>
              <a:rPr lang="en-US" sz="2400" dirty="0" smtClean="0">
                <a:solidFill>
                  <a:srgbClr val="FF0000"/>
                </a:solidFill>
              </a:rPr>
              <a:t>read by the </a:t>
            </a:r>
            <a:r>
              <a:rPr lang="en-US" sz="2400" dirty="0" smtClean="0">
                <a:solidFill>
                  <a:srgbClr val="FF0000"/>
                </a:solidFill>
              </a:rPr>
              <a:t>controller.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Commands/Methods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 smtClean="0"/>
              <a:t>setDirection</a:t>
            </a:r>
            <a:r>
              <a:rPr lang="en-US" dirty="0" smtClean="0"/>
              <a:t> – </a:t>
            </a:r>
            <a:r>
              <a:rPr lang="en-US" dirty="0" smtClean="0"/>
              <a:t>define forward or reverse motion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err="1" smtClean="0"/>
              <a:t>setPosition</a:t>
            </a:r>
            <a:r>
              <a:rPr lang="en-US" dirty="0" smtClean="0"/>
              <a:t> – </a:t>
            </a:r>
            <a:r>
              <a:rPr lang="en-US" dirty="0" smtClean="0"/>
              <a:t>Command target position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(0.0 to 1.0 = 0 to 100% of range)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getPosition</a:t>
            </a:r>
            <a:r>
              <a:rPr lang="en-US" dirty="0" smtClean="0"/>
              <a:t> – </a:t>
            </a:r>
            <a:r>
              <a:rPr lang="en-US" dirty="0" smtClean="0"/>
              <a:t>Returns the last </a:t>
            </a:r>
            <a:r>
              <a:rPr lang="en-US" dirty="0" smtClean="0"/>
              <a:t>commanded position, but not the actual position.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Servo Application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79" y="1630906"/>
            <a:ext cx="520065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26" y="1630906"/>
            <a:ext cx="5272088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76" y="1630906"/>
            <a:ext cx="66865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6388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Strategic arm/finger/rocker design may provide balance and maneuverability with less movement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6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1484</TotalTime>
  <Words>231</Words>
  <Application>Microsoft Office PowerPoint</Application>
  <PresentationFormat>On-screen Show (4:3)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Adjacency</vt:lpstr>
      <vt:lpstr>Servos</vt:lpstr>
      <vt:lpstr>PowerPoint Presentation</vt:lpstr>
      <vt:lpstr>PowerPoint Presentation</vt:lpstr>
      <vt:lpstr>Internal Servo Components</vt:lpstr>
      <vt:lpstr>Servo Input – Pulse Width Modulation</vt:lpstr>
      <vt:lpstr>Servo Hardware – Hubs and Horns</vt:lpstr>
      <vt:lpstr>Modern Robotics Servo Controller</vt:lpstr>
      <vt:lpstr>Servo Commands/Methods</vt:lpstr>
      <vt:lpstr>Example Servo Application</vt:lpstr>
    </vt:vector>
  </TitlesOfParts>
  <Company>Eli Lilly and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Sensors</dc:title>
  <dc:creator>Zook</dc:creator>
  <cp:lastModifiedBy>Michael David Zook</cp:lastModifiedBy>
  <cp:revision>20</cp:revision>
  <dcterms:created xsi:type="dcterms:W3CDTF">2015-08-20T00:49:31Z</dcterms:created>
  <dcterms:modified xsi:type="dcterms:W3CDTF">2017-10-11T00:04:45Z</dcterms:modified>
</cp:coreProperties>
</file>